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6"/>
  </p:notesMasterIdLst>
  <p:sldIdLst>
    <p:sldId id="256" r:id="rId2"/>
    <p:sldId id="262" r:id="rId3"/>
    <p:sldId id="257" r:id="rId4"/>
    <p:sldId id="321" r:id="rId5"/>
    <p:sldId id="343" r:id="rId6"/>
    <p:sldId id="322" r:id="rId7"/>
    <p:sldId id="342" r:id="rId8"/>
    <p:sldId id="306" r:id="rId9"/>
    <p:sldId id="323" r:id="rId10"/>
    <p:sldId id="324" r:id="rId11"/>
    <p:sldId id="344" r:id="rId12"/>
    <p:sldId id="325" r:id="rId13"/>
    <p:sldId id="326" r:id="rId14"/>
    <p:sldId id="327" r:id="rId15"/>
    <p:sldId id="328" r:id="rId16"/>
    <p:sldId id="329" r:id="rId17"/>
    <p:sldId id="336" r:id="rId18"/>
    <p:sldId id="337" r:id="rId19"/>
    <p:sldId id="340" r:id="rId20"/>
    <p:sldId id="339" r:id="rId21"/>
    <p:sldId id="331" r:id="rId22"/>
    <p:sldId id="332" r:id="rId23"/>
    <p:sldId id="333" r:id="rId24"/>
    <p:sldId id="334" r:id="rId25"/>
  </p:sldIdLst>
  <p:sldSz cx="9144000" cy="6858000" type="screen4x3"/>
  <p:notesSz cx="6858000" cy="9144000"/>
  <p:embeddedFontLst>
    <p:embeddedFont>
      <p:font typeface="맑은 고딕" panose="020B0503020000020004" pitchFamily="50" charset="-127"/>
      <p:regular r:id="rId27"/>
      <p:bold r:id="rId28"/>
    </p:embeddedFont>
    <p:embeddedFont>
      <p:font typeface="HY중고딕" panose="02030600000101010101" pitchFamily="18" charset="-127"/>
      <p:regular r:id="rId29"/>
    </p:embeddedFont>
    <p:embeddedFont>
      <p:font typeface="Franklin Gothic Medium" panose="020B0603020102020204" pitchFamily="34" charset="0"/>
      <p:regular r:id="rId30"/>
      <p:italic r:id="rId31"/>
    </p:embeddedFont>
    <p:embeddedFont>
      <p:font typeface="HY강M" panose="02030600000101010101" pitchFamily="18" charset="-127"/>
      <p:regular r:id="rId32"/>
    </p:embeddedFont>
    <p:embeddedFont>
      <p:font typeface="HY강B" panose="02030600000101010101" pitchFamily="18" charset="-127"/>
      <p:regular r:id="rId33"/>
    </p:embeddedFont>
    <p:embeddedFont>
      <p:font typeface="HY견고딕" panose="02030600000101010101" pitchFamily="18" charset="-127"/>
      <p:regular r:id="rId34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">
          <p15:clr>
            <a:srgbClr val="A4A3A4"/>
          </p15:clr>
        </p15:guide>
        <p15:guide id="2" orient="horz" pos="1434">
          <p15:clr>
            <a:srgbClr val="A4A3A4"/>
          </p15:clr>
        </p15:guide>
        <p15:guide id="3" pos="793">
          <p15:clr>
            <a:srgbClr val="A4A3A4"/>
          </p15:clr>
        </p15:guide>
        <p15:guide id="4" pos="5329">
          <p15:clr>
            <a:srgbClr val="A4A3A4"/>
          </p15:clr>
        </p15:guide>
        <p15:guide id="5" pos="635">
          <p15:clr>
            <a:srgbClr val="A4A3A4"/>
          </p15:clr>
        </p15:guide>
        <p15:guide id="6" pos="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CD5B5"/>
    <a:srgbClr val="17375E"/>
    <a:srgbClr val="DCE6F2"/>
    <a:srgbClr val="0070C0"/>
    <a:srgbClr val="009900"/>
    <a:srgbClr val="0000FF"/>
    <a:srgbClr val="FF99CC"/>
    <a:srgbClr val="CCFF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보통 스타일 3 - 강조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DBED569-4797-4DF1-A0F4-6AAB3CD982D8}" styleName="밝은 스타일 3 - 강조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밝은 스타일 3 - 강조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테마 스타일 1 - 강조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테마 스타일 1 - 강조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보통 스타일 1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7" autoAdjust="0"/>
    <p:restoredTop sz="99852" autoAdjust="0"/>
  </p:normalViewPr>
  <p:slideViewPr>
    <p:cSldViewPr>
      <p:cViewPr varScale="1">
        <p:scale>
          <a:sx n="64" d="100"/>
          <a:sy n="64" d="100"/>
        </p:scale>
        <p:origin x="762" y="60"/>
      </p:cViewPr>
      <p:guideLst>
        <p:guide orient="horz" pos="391"/>
        <p:guide orient="horz" pos="1434"/>
        <p:guide pos="793"/>
        <p:guide pos="5329"/>
        <p:guide pos="635"/>
        <p:guide pos="49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7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6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2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1.fntdata"/><Relationship Id="rId30" Type="http://schemas.openxmlformats.org/officeDocument/2006/relationships/font" Target="fonts/font4.fntdata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3E757-9739-4ABC-AC64-0520BF71508C}" type="datetimeFigureOut">
              <a:rPr lang="ko-KR" altLang="en-US" smtClean="0"/>
              <a:t>2018-05-08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373277-8C0C-4384-A7E4-952D6B5AED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8692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제목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5442892" cy="608087"/>
          </a:xfrm>
        </p:spPr>
        <p:txBody>
          <a:bodyPr>
            <a:normAutofit/>
          </a:bodyPr>
          <a:lstStyle>
            <a:lvl1pPr algn="l">
              <a:defRPr sz="2800" b="0">
                <a:solidFill>
                  <a:schemeClr val="tx1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en-US" altLang="ko-KR" dirty="0" smtClean="0"/>
              <a:t>01 Master Title</a:t>
            </a:r>
            <a:endParaRPr lang="ko-KR" altLang="en-US" dirty="0"/>
          </a:p>
        </p:txBody>
      </p:sp>
      <p:sp>
        <p:nvSpPr>
          <p:cNvPr id="23" name="슬라이드 번호 개체 틀 5"/>
          <p:cNvSpPr txBox="1">
            <a:spLocks/>
          </p:cNvSpPr>
          <p:nvPr userDrawn="1"/>
        </p:nvSpPr>
        <p:spPr>
          <a:xfrm>
            <a:off x="6830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3576E81-A56B-480E-A20F-D61CC2AD3A2E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25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7092280" y="146398"/>
            <a:ext cx="1872208" cy="258266"/>
          </a:xfrm>
        </p:spPr>
        <p:txBody>
          <a:bodyPr anchor="b">
            <a:noAutofit/>
          </a:bodyPr>
          <a:lstStyle>
            <a:lvl1pPr marL="0" indent="0" algn="r">
              <a:buNone/>
              <a:defRPr sz="1300" baseline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중고딕" pitchFamily="18" charset="-127"/>
                <a:ea typeface="HY중고딕" pitchFamily="18" charset="-127"/>
              </a:defRPr>
            </a:lvl2pPr>
            <a:lvl3pPr>
              <a:defRPr sz="2000">
                <a:latin typeface="HY중고딕" pitchFamily="18" charset="-127"/>
                <a:ea typeface="HY중고딕" pitchFamily="18" charset="-127"/>
              </a:defRPr>
            </a:lvl3pPr>
            <a:lvl4pPr>
              <a:defRPr sz="2000">
                <a:latin typeface="HY중고딕" pitchFamily="18" charset="-127"/>
                <a:ea typeface="HY중고딕" pitchFamily="18" charset="-127"/>
              </a:defRPr>
            </a:lvl4pPr>
            <a:lvl5pPr>
              <a:defRPr sz="2000">
                <a:latin typeface="HY중고딕" pitchFamily="18" charset="-127"/>
                <a:ea typeface="HY중고딕" pitchFamily="18" charset="-127"/>
              </a:defRPr>
            </a:lvl5pPr>
          </a:lstStyle>
          <a:p>
            <a:pPr lvl="0"/>
            <a:r>
              <a:rPr lang="en-US" altLang="ko-KR" dirty="0" smtClean="0"/>
              <a:t>1 My Everyday Life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0378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D:\00_work\디자인 메뉴얼\UI_국어\00_UI_국어psd\b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817" y="-6400"/>
            <a:ext cx="9213329" cy="6891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932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5" name="Picture 3" descr="C:\Users\VS\Desktop\Untitled-3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175990"/>
            <a:ext cx="648072" cy="516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제목 1"/>
          <p:cNvSpPr>
            <a:spLocks noGrp="1"/>
          </p:cNvSpPr>
          <p:nvPr>
            <p:ph type="title" hasCustomPrompt="1"/>
          </p:nvPr>
        </p:nvSpPr>
        <p:spPr>
          <a:xfrm>
            <a:off x="179512" y="44624"/>
            <a:ext cx="5442892" cy="608087"/>
          </a:xfrm>
        </p:spPr>
        <p:txBody>
          <a:bodyPr>
            <a:normAutofit/>
          </a:bodyPr>
          <a:lstStyle>
            <a:lvl1pPr algn="l">
              <a:defRPr sz="2800" b="0">
                <a:solidFill>
                  <a:schemeClr val="tx1"/>
                </a:solidFill>
                <a:effectLst/>
                <a:latin typeface="+mn-ea"/>
                <a:ea typeface="+mn-ea"/>
              </a:defRPr>
            </a:lvl1pPr>
          </a:lstStyle>
          <a:p>
            <a:r>
              <a:rPr lang="en-US" altLang="ko-KR" dirty="0" smtClean="0"/>
              <a:t>01 Master Title</a:t>
            </a:r>
            <a:endParaRPr lang="ko-KR" altLang="en-US" dirty="0"/>
          </a:p>
        </p:txBody>
      </p:sp>
      <p:sp>
        <p:nvSpPr>
          <p:cNvPr id="14" name="모서리가 둥근 직사각형 13"/>
          <p:cNvSpPr/>
          <p:nvPr userDrawn="1"/>
        </p:nvSpPr>
        <p:spPr>
          <a:xfrm>
            <a:off x="107504" y="666750"/>
            <a:ext cx="8928992" cy="6090715"/>
          </a:xfrm>
          <a:prstGeom prst="roundRect">
            <a:avLst>
              <a:gd name="adj" fmla="val 273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슬라이드 번호 개체 틀 5"/>
          <p:cNvSpPr txBox="1">
            <a:spLocks/>
          </p:cNvSpPr>
          <p:nvPr userDrawn="1"/>
        </p:nvSpPr>
        <p:spPr>
          <a:xfrm>
            <a:off x="6830888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3576E81-A56B-480E-A20F-D61CC2AD3A2E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  <p:sp>
        <p:nvSpPr>
          <p:cNvPr id="17" name="텍스트 개체 틀 8"/>
          <p:cNvSpPr>
            <a:spLocks noGrp="1"/>
          </p:cNvSpPr>
          <p:nvPr>
            <p:ph type="body" sz="quarter" idx="10" hasCustomPrompt="1"/>
          </p:nvPr>
        </p:nvSpPr>
        <p:spPr>
          <a:xfrm>
            <a:off x="660276" y="892622"/>
            <a:ext cx="7363148" cy="520154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ko-KR" altLang="en-US" sz="2800" b="0" baseline="0" dirty="0">
                <a:solidFill>
                  <a:schemeClr val="tx1"/>
                </a:solidFill>
                <a:effectLst/>
                <a:latin typeface="+mn-ea"/>
                <a:cs typeface="+mj-cs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altLang="ko-KR" dirty="0" smtClean="0"/>
              <a:t>TEXT STYLE EDIT</a:t>
            </a:r>
            <a:endParaRPr lang="ko-KR" altLang="en-US" dirty="0"/>
          </a:p>
        </p:txBody>
      </p:sp>
      <p:sp>
        <p:nvSpPr>
          <p:cNvPr id="9" name="텍스트 개체 틀 8"/>
          <p:cNvSpPr>
            <a:spLocks noGrp="1"/>
          </p:cNvSpPr>
          <p:nvPr>
            <p:ph type="body" sz="quarter" idx="13" hasCustomPrompt="1"/>
          </p:nvPr>
        </p:nvSpPr>
        <p:spPr>
          <a:xfrm>
            <a:off x="6444208" y="146398"/>
            <a:ext cx="1907146" cy="330274"/>
          </a:xfrm>
        </p:spPr>
        <p:txBody>
          <a:bodyPr anchor="b">
            <a:noAutofit/>
          </a:bodyPr>
          <a:lstStyle>
            <a:lvl1pPr marL="0" indent="0" algn="r">
              <a:buNone/>
              <a:defRPr sz="1300" baseline="0">
                <a:solidFill>
                  <a:schemeClr val="tx1"/>
                </a:solidFill>
                <a:latin typeface="HY견고딕" pitchFamily="18" charset="-127"/>
                <a:ea typeface="HY견고딕" pitchFamily="18" charset="-127"/>
              </a:defRPr>
            </a:lvl1pPr>
            <a:lvl2pPr>
              <a:defRPr sz="2000">
                <a:latin typeface="HY중고딕" pitchFamily="18" charset="-127"/>
                <a:ea typeface="HY중고딕" pitchFamily="18" charset="-127"/>
              </a:defRPr>
            </a:lvl2pPr>
            <a:lvl3pPr>
              <a:defRPr sz="2000">
                <a:latin typeface="HY중고딕" pitchFamily="18" charset="-127"/>
                <a:ea typeface="HY중고딕" pitchFamily="18" charset="-127"/>
              </a:defRPr>
            </a:lvl3pPr>
            <a:lvl4pPr>
              <a:defRPr sz="2000">
                <a:latin typeface="HY중고딕" pitchFamily="18" charset="-127"/>
                <a:ea typeface="HY중고딕" pitchFamily="18" charset="-127"/>
              </a:defRPr>
            </a:lvl4pPr>
            <a:lvl5pPr>
              <a:defRPr sz="2000">
                <a:latin typeface="HY중고딕" pitchFamily="18" charset="-127"/>
                <a:ea typeface="HY중고딕" pitchFamily="18" charset="-127"/>
              </a:defRPr>
            </a:lvl5pPr>
          </a:lstStyle>
          <a:p>
            <a:pPr lvl="0"/>
            <a:r>
              <a:rPr lang="en-US" altLang="ko-KR" dirty="0" smtClean="0"/>
              <a:t>1 My Everyday Life</a:t>
            </a:r>
            <a:endParaRPr lang="ko-KR" altLang="en-US" dirty="0"/>
          </a:p>
        </p:txBody>
      </p:sp>
      <p:sp>
        <p:nvSpPr>
          <p:cNvPr id="12" name="모서리가 둥근 직사각형 11"/>
          <p:cNvSpPr/>
          <p:nvPr userDrawn="1"/>
        </p:nvSpPr>
        <p:spPr>
          <a:xfrm>
            <a:off x="179511" y="742951"/>
            <a:ext cx="8783514" cy="5905500"/>
          </a:xfrm>
          <a:prstGeom prst="roundRect">
            <a:avLst>
              <a:gd name="adj" fmla="val 1954"/>
            </a:avLst>
          </a:prstGeom>
          <a:noFill/>
          <a:ln>
            <a:solidFill>
              <a:schemeClr val="bg2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856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9142413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6639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738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1E7B8-11DE-41B3-AD88-1B5ED4077A8D}" type="datetimeFigureOut">
              <a:rPr lang="ko-KR" altLang="en-US" smtClean="0"/>
              <a:pPr/>
              <a:t>2018-05-08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A9A52-06C3-4ADD-8B4D-9568882326B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2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7" r:id="rId2"/>
    <p:sldLayoutId id="2147483649" r:id="rId3"/>
    <p:sldLayoutId id="2147483655" r:id="rId4"/>
    <p:sldLayoutId id="2147483656" r:id="rId5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" name="그룹 198"/>
          <p:cNvGrpSpPr/>
          <p:nvPr/>
        </p:nvGrpSpPr>
        <p:grpSpPr>
          <a:xfrm rot="19910012">
            <a:off x="4309324" y="757556"/>
            <a:ext cx="4629349" cy="4950224"/>
            <a:chOff x="3198010" y="764704"/>
            <a:chExt cx="5894354" cy="6036984"/>
          </a:xfrm>
        </p:grpSpPr>
        <p:grpSp>
          <p:nvGrpSpPr>
            <p:cNvPr id="48" name="그룹 47"/>
            <p:cNvGrpSpPr/>
            <p:nvPr/>
          </p:nvGrpSpPr>
          <p:grpSpPr>
            <a:xfrm>
              <a:off x="5436096" y="764704"/>
              <a:ext cx="1302991" cy="2868632"/>
              <a:chOff x="6300192" y="768600"/>
              <a:chExt cx="1634480" cy="3380479"/>
            </a:xfrm>
          </p:grpSpPr>
          <p:grpSp>
            <p:nvGrpSpPr>
              <p:cNvPr id="49" name="그룹 48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60" name="이등변 삼각형 59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1" name="이등변 삼각형 60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62" name="이등변 삼각형 61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50" name="그룹 49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58" name="타원 57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9" name="타원 58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51" name="그룹 50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56" name="순서도: 지연 55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7" name="순서도: 지연 56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52" name="그룹 51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53" name="타원 52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4" name="타원 53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55" name="타원 54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24" name="그룹 123"/>
            <p:cNvGrpSpPr/>
            <p:nvPr/>
          </p:nvGrpSpPr>
          <p:grpSpPr>
            <a:xfrm rot="10800000">
              <a:off x="5508105" y="3933056"/>
              <a:ext cx="1302991" cy="2868632"/>
              <a:chOff x="6300192" y="768600"/>
              <a:chExt cx="1634480" cy="3380479"/>
            </a:xfrm>
          </p:grpSpPr>
          <p:grpSp>
            <p:nvGrpSpPr>
              <p:cNvPr id="125" name="그룹 12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36" name="이등변 삼각형 13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37" name="이등변 삼각형 13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38" name="이등변 삼각형 13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26" name="그룹 12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34" name="타원 13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5" name="타원 13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27" name="그룹 12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32" name="순서도: 지연 13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3" name="순서도: 지연 13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28" name="그룹 12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29" name="타원 12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0" name="타원 12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31" name="타원 13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39" name="그룹 138"/>
            <p:cNvGrpSpPr/>
            <p:nvPr/>
          </p:nvGrpSpPr>
          <p:grpSpPr>
            <a:xfrm rot="14527420">
              <a:off x="3980830" y="3207918"/>
              <a:ext cx="1302991" cy="2868632"/>
              <a:chOff x="6300192" y="768600"/>
              <a:chExt cx="1634480" cy="3380479"/>
            </a:xfrm>
          </p:grpSpPr>
          <p:grpSp>
            <p:nvGrpSpPr>
              <p:cNvPr id="140" name="그룹 139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51" name="이등변 삼각형 150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52" name="이등변 삼각형 151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53" name="이등변 삼각형 152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41" name="그룹 140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49" name="타원 148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50" name="타원 149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42" name="그룹 141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47" name="순서도: 지연 146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8" name="순서도: 지연 147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43" name="그룹 142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44" name="타원 143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5" name="타원 144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46" name="타원 145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54" name="그룹 153"/>
            <p:cNvGrpSpPr/>
            <p:nvPr/>
          </p:nvGrpSpPr>
          <p:grpSpPr>
            <a:xfrm rot="18307766">
              <a:off x="4028294" y="1500609"/>
              <a:ext cx="1302991" cy="2868632"/>
              <a:chOff x="6300192" y="768600"/>
              <a:chExt cx="1634480" cy="3380479"/>
            </a:xfrm>
          </p:grpSpPr>
          <p:grpSp>
            <p:nvGrpSpPr>
              <p:cNvPr id="155" name="그룹 15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66" name="이등변 삼각형 16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67" name="이등변 삼각형 16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68" name="이등변 삼각형 16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56" name="그룹 15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64" name="타원 16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5" name="타원 16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57" name="그룹 15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62" name="순서도: 지연 16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3" name="순서도: 지연 16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58" name="그룹 15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59" name="타원 15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0" name="타원 15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61" name="타원 16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69" name="그룹 168"/>
            <p:cNvGrpSpPr/>
            <p:nvPr/>
          </p:nvGrpSpPr>
          <p:grpSpPr>
            <a:xfrm rot="3420074">
              <a:off x="6909980" y="1459215"/>
              <a:ext cx="1302991" cy="2868632"/>
              <a:chOff x="6300192" y="768600"/>
              <a:chExt cx="1634480" cy="3380479"/>
            </a:xfrm>
          </p:grpSpPr>
          <p:grpSp>
            <p:nvGrpSpPr>
              <p:cNvPr id="170" name="그룹 169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81" name="이등변 삼각형 180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2" name="이등변 삼각형 181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83" name="이등변 삼각형 182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71" name="그룹 170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79" name="타원 178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80" name="타원 179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72" name="그룹 171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77" name="순서도: 지연 176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8" name="순서도: 지연 177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73" name="그룹 172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74" name="타원 173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5" name="타원 174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76" name="타원 175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  <p:grpSp>
          <p:nvGrpSpPr>
            <p:cNvPr id="184" name="그룹 183"/>
            <p:cNvGrpSpPr/>
            <p:nvPr/>
          </p:nvGrpSpPr>
          <p:grpSpPr>
            <a:xfrm rot="7013989">
              <a:off x="7006552" y="3133200"/>
              <a:ext cx="1302991" cy="2868632"/>
              <a:chOff x="6300192" y="768600"/>
              <a:chExt cx="1634480" cy="3380479"/>
            </a:xfrm>
          </p:grpSpPr>
          <p:grpSp>
            <p:nvGrpSpPr>
              <p:cNvPr id="185" name="그룹 184"/>
              <p:cNvGrpSpPr/>
              <p:nvPr/>
            </p:nvGrpSpPr>
            <p:grpSpPr>
              <a:xfrm>
                <a:off x="6740624" y="768600"/>
                <a:ext cx="783704" cy="692012"/>
                <a:chOff x="3788296" y="1824578"/>
                <a:chExt cx="783704" cy="692012"/>
              </a:xfrm>
            </p:grpSpPr>
            <p:sp>
              <p:nvSpPr>
                <p:cNvPr id="196" name="이등변 삼각형 195"/>
                <p:cNvSpPr/>
                <p:nvPr/>
              </p:nvSpPr>
              <p:spPr>
                <a:xfrm>
                  <a:off x="3995936" y="1824578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97" name="이등변 삼각형 196"/>
                <p:cNvSpPr/>
                <p:nvPr/>
              </p:nvSpPr>
              <p:spPr>
                <a:xfrm>
                  <a:off x="4211960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  <p:sp>
              <p:nvSpPr>
                <p:cNvPr id="198" name="이등변 삼각형 197"/>
                <p:cNvSpPr/>
                <p:nvPr/>
              </p:nvSpPr>
              <p:spPr>
                <a:xfrm>
                  <a:off x="3788296" y="2208312"/>
                  <a:ext cx="360040" cy="308278"/>
                </a:xfrm>
                <a:prstGeom prst="triangl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FF00"/>
                    </a:solidFill>
                  </a:endParaRPr>
                </a:p>
              </p:txBody>
            </p:sp>
          </p:grpSp>
          <p:grpSp>
            <p:nvGrpSpPr>
              <p:cNvPr id="186" name="그룹 185"/>
              <p:cNvGrpSpPr/>
              <p:nvPr/>
            </p:nvGrpSpPr>
            <p:grpSpPr>
              <a:xfrm>
                <a:off x="6516216" y="1580934"/>
                <a:ext cx="1224136" cy="216024"/>
                <a:chOff x="6516216" y="1580934"/>
                <a:chExt cx="1224136" cy="216024"/>
              </a:xfrm>
            </p:grpSpPr>
            <p:sp>
              <p:nvSpPr>
                <p:cNvPr id="194" name="타원 193"/>
                <p:cNvSpPr/>
                <p:nvPr/>
              </p:nvSpPr>
              <p:spPr>
                <a:xfrm>
                  <a:off x="6516216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5" name="타원 194"/>
                <p:cNvSpPr/>
                <p:nvPr/>
              </p:nvSpPr>
              <p:spPr>
                <a:xfrm>
                  <a:off x="7524328" y="1580934"/>
                  <a:ext cx="216024" cy="216024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87" name="그룹 186"/>
              <p:cNvGrpSpPr/>
              <p:nvPr/>
            </p:nvGrpSpPr>
            <p:grpSpPr>
              <a:xfrm>
                <a:off x="6948264" y="3068960"/>
                <a:ext cx="432048" cy="1080119"/>
                <a:chOff x="3995936" y="4365105"/>
                <a:chExt cx="432048" cy="1080119"/>
              </a:xfrm>
            </p:grpSpPr>
            <p:sp>
              <p:nvSpPr>
                <p:cNvPr id="192" name="순서도: 지연 191"/>
                <p:cNvSpPr/>
                <p:nvPr/>
              </p:nvSpPr>
              <p:spPr>
                <a:xfrm rot="5400000">
                  <a:off x="3923928" y="4941168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3" name="순서도: 지연 192"/>
                <p:cNvSpPr/>
                <p:nvPr/>
              </p:nvSpPr>
              <p:spPr>
                <a:xfrm rot="16200000">
                  <a:off x="3923928" y="4437113"/>
                  <a:ext cx="576064" cy="432048"/>
                </a:xfrm>
                <a:prstGeom prst="flowChartDelay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  <p:grpSp>
            <p:nvGrpSpPr>
              <p:cNvPr id="188" name="그룹 187"/>
              <p:cNvGrpSpPr/>
              <p:nvPr/>
            </p:nvGrpSpPr>
            <p:grpSpPr>
              <a:xfrm>
                <a:off x="6300192" y="1940974"/>
                <a:ext cx="1634480" cy="995771"/>
                <a:chOff x="6300192" y="1940974"/>
                <a:chExt cx="1634480" cy="995771"/>
              </a:xfrm>
            </p:grpSpPr>
            <p:sp>
              <p:nvSpPr>
                <p:cNvPr id="189" name="타원 188"/>
                <p:cNvSpPr/>
                <p:nvPr/>
              </p:nvSpPr>
              <p:spPr>
                <a:xfrm>
                  <a:off x="6300192" y="1942697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0" name="타원 189"/>
                <p:cNvSpPr/>
                <p:nvPr/>
              </p:nvSpPr>
              <p:spPr>
                <a:xfrm>
                  <a:off x="7401196" y="194097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  <p:sp>
              <p:nvSpPr>
                <p:cNvPr id="191" name="타원 190"/>
                <p:cNvSpPr/>
                <p:nvPr/>
              </p:nvSpPr>
              <p:spPr>
                <a:xfrm>
                  <a:off x="6832857" y="2420924"/>
                  <a:ext cx="533476" cy="515821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>
                    <a:solidFill>
                      <a:srgbClr val="FF0066"/>
                    </a:solidFill>
                  </a:endParaRPr>
                </a:p>
              </p:txBody>
            </p:sp>
          </p:grpSp>
        </p:grpSp>
      </p:grpSp>
      <p:sp>
        <p:nvSpPr>
          <p:cNvPr id="115" name="순서도: 대체 처리 114"/>
          <p:cNvSpPr/>
          <p:nvPr/>
        </p:nvSpPr>
        <p:spPr>
          <a:xfrm>
            <a:off x="6156176" y="121295"/>
            <a:ext cx="2952328" cy="643409"/>
          </a:xfrm>
          <a:prstGeom prst="flowChartAlternateProcess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800" dirty="0" smtClean="0">
                <a:solidFill>
                  <a:srgbClr val="FFFF00"/>
                </a:solidFill>
                <a:latin typeface="HY강B" pitchFamily="18" charset="-127"/>
                <a:ea typeface="HY강B" pitchFamily="18" charset="-127"/>
              </a:rPr>
              <a:t>중등 영어 </a:t>
            </a:r>
            <a:r>
              <a:rPr lang="en-US" altLang="ko-KR" sz="2800" dirty="0" smtClean="0">
                <a:solidFill>
                  <a:srgbClr val="FFFF00"/>
                </a:solidFill>
                <a:latin typeface="HY강B" pitchFamily="18" charset="-127"/>
                <a:ea typeface="HY강B" pitchFamily="18" charset="-127"/>
              </a:rPr>
              <a:t>3-2</a:t>
            </a:r>
            <a:endParaRPr lang="ko-KR" altLang="en-US" sz="2800" dirty="0">
              <a:solidFill>
                <a:srgbClr val="FFFF00"/>
              </a:solidFill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116" name="모서리가 둥근 직사각형 115"/>
          <p:cNvSpPr/>
          <p:nvPr/>
        </p:nvSpPr>
        <p:spPr>
          <a:xfrm>
            <a:off x="283050" y="3264224"/>
            <a:ext cx="4664928" cy="2673203"/>
          </a:xfrm>
          <a:prstGeom prst="roundRect">
            <a:avLst/>
          </a:prstGeom>
          <a:solidFill>
            <a:srgbClr val="FFFF99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4000" b="1" dirty="0" smtClean="0">
                <a:solidFill>
                  <a:schemeClr val="accent4">
                    <a:lumMod val="75000"/>
                  </a:schemeClr>
                </a:solidFill>
                <a:ea typeface="+mj-ea"/>
              </a:rPr>
              <a:t>Lesson </a:t>
            </a:r>
            <a:r>
              <a:rPr lang="en-US" altLang="ko-KR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a typeface="+mj-ea"/>
              </a:rPr>
              <a:t>0</a:t>
            </a:r>
            <a:r>
              <a:rPr lang="en-US" altLang="ko-KR" sz="4000" b="1" dirty="0" smtClean="0">
                <a:solidFill>
                  <a:schemeClr val="accent4">
                    <a:lumMod val="75000"/>
                  </a:schemeClr>
                </a:solidFill>
                <a:ea typeface="+mj-ea"/>
              </a:rPr>
              <a:t>8</a:t>
            </a:r>
            <a:endParaRPr lang="en-US" altLang="ko-KR" sz="4000" b="1" dirty="0">
              <a:solidFill>
                <a:schemeClr val="accent4">
                  <a:lumMod val="75000"/>
                </a:schemeClr>
              </a:solidFill>
              <a:ea typeface="+mj-ea"/>
            </a:endParaRPr>
          </a:p>
          <a:p>
            <a:pPr algn="ctr"/>
            <a:endParaRPr lang="en-US" altLang="ko-KR" sz="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altLang="ko-KR" sz="4000" dirty="0" smtClean="0">
                <a:solidFill>
                  <a:schemeClr val="bg1"/>
                </a:solidFill>
              </a:rPr>
              <a:t>. </a:t>
            </a:r>
            <a:r>
              <a:rPr lang="en-US" altLang="ko-KR" sz="4000" b="1" dirty="0">
                <a:solidFill>
                  <a:srgbClr val="002060"/>
                </a:solidFill>
              </a:rPr>
              <a:t>I wonder </a:t>
            </a:r>
            <a:r>
              <a:rPr lang="en-US" altLang="ko-KR" sz="4000" b="1" dirty="0" smtClean="0">
                <a:solidFill>
                  <a:srgbClr val="0070C0"/>
                </a:solidFill>
              </a:rPr>
              <a:t>whether</a:t>
            </a:r>
            <a:r>
              <a:rPr lang="en-US" altLang="ko-KR" sz="4000" b="1" dirty="0" smtClean="0">
                <a:solidFill>
                  <a:srgbClr val="002060"/>
                </a:solidFill>
              </a:rPr>
              <a:t> he </a:t>
            </a:r>
            <a:r>
              <a:rPr lang="en-US" altLang="ko-KR" sz="4000" b="1" dirty="0">
                <a:solidFill>
                  <a:srgbClr val="002060"/>
                </a:solidFill>
              </a:rPr>
              <a:t>is </a:t>
            </a:r>
            <a:r>
              <a:rPr lang="en-US" altLang="ko-KR" sz="4000" b="1" dirty="0" smtClean="0">
                <a:solidFill>
                  <a:srgbClr val="002060"/>
                </a:solidFill>
              </a:rPr>
              <a:t>honest. </a:t>
            </a:r>
            <a:endParaRPr lang="en-US" altLang="ko-KR" sz="4000" b="1" dirty="0">
              <a:solidFill>
                <a:srgbClr val="002060"/>
              </a:solidFill>
            </a:endParaRPr>
          </a:p>
        </p:txBody>
      </p:sp>
      <p:grpSp>
        <p:nvGrpSpPr>
          <p:cNvPr id="102" name="그룹 101"/>
          <p:cNvGrpSpPr/>
          <p:nvPr/>
        </p:nvGrpSpPr>
        <p:grpSpPr>
          <a:xfrm>
            <a:off x="378465" y="-15893"/>
            <a:ext cx="2897393" cy="2183447"/>
            <a:chOff x="378465" y="-15893"/>
            <a:chExt cx="2897393" cy="2183447"/>
          </a:xfrm>
        </p:grpSpPr>
        <p:sp>
          <p:nvSpPr>
            <p:cNvPr id="103" name="순서도: 지연 102"/>
            <p:cNvSpPr/>
            <p:nvPr/>
          </p:nvSpPr>
          <p:spPr>
            <a:xfrm rot="5400000">
              <a:off x="1128081" y="-136368"/>
              <a:ext cx="2027301" cy="2268252"/>
            </a:xfrm>
            <a:prstGeom prst="flowChartDelay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4" name="타원형 설명선 103"/>
            <p:cNvSpPr/>
            <p:nvPr/>
          </p:nvSpPr>
          <p:spPr>
            <a:xfrm>
              <a:off x="378465" y="188276"/>
              <a:ext cx="996147" cy="936468"/>
            </a:xfrm>
            <a:prstGeom prst="wedgeEllipseCallout">
              <a:avLst>
                <a:gd name="adj1" fmla="val 27531"/>
                <a:gd name="adj2" fmla="val 56488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rgbClr val="FF0066"/>
                </a:solidFill>
              </a:endParaRPr>
            </a:p>
          </p:txBody>
        </p:sp>
        <p:grpSp>
          <p:nvGrpSpPr>
            <p:cNvPr id="105" name="그룹 104"/>
            <p:cNvGrpSpPr/>
            <p:nvPr/>
          </p:nvGrpSpPr>
          <p:grpSpPr>
            <a:xfrm>
              <a:off x="444490" y="327970"/>
              <a:ext cx="864096" cy="657080"/>
              <a:chOff x="755576" y="1663857"/>
              <a:chExt cx="864096" cy="657080"/>
            </a:xfrm>
          </p:grpSpPr>
          <p:sp>
            <p:nvSpPr>
              <p:cNvPr id="107" name="TextBox 106"/>
              <p:cNvSpPr txBox="1"/>
              <p:nvPr/>
            </p:nvSpPr>
            <p:spPr>
              <a:xfrm>
                <a:off x="755576" y="1663857"/>
                <a:ext cx="7200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800" dirty="0">
                    <a:solidFill>
                      <a:schemeClr val="bg1"/>
                    </a:solidFill>
                    <a:latin typeface="HY강B" pitchFamily="18" charset="-127"/>
                    <a:ea typeface="HY강B" pitchFamily="18" charset="-127"/>
                  </a:rPr>
                  <a:t>올</a:t>
                </a:r>
                <a:endParaRPr lang="ko-KR" altLang="en-US" sz="2800" dirty="0">
                  <a:solidFill>
                    <a:schemeClr val="bg1"/>
                  </a:solidFill>
                  <a:latin typeface="HY강B" pitchFamily="18" charset="-127"/>
                  <a:ea typeface="HY강B" pitchFamily="18" charset="-127"/>
                </a:endParaRPr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1073575" y="1797717"/>
                <a:ext cx="54609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2800" dirty="0" smtClean="0">
                    <a:solidFill>
                      <a:schemeClr val="bg1"/>
                    </a:solidFill>
                    <a:latin typeface="HY강B" pitchFamily="18" charset="-127"/>
                    <a:ea typeface="HY강B" pitchFamily="18" charset="-127"/>
                  </a:rPr>
                  <a:t>댓</a:t>
                </a:r>
                <a:endParaRPr lang="ko-KR" altLang="en-US" sz="2800" dirty="0">
                  <a:solidFill>
                    <a:schemeClr val="bg1"/>
                  </a:solidFill>
                  <a:latin typeface="HY강B" pitchFamily="18" charset="-127"/>
                  <a:ea typeface="HY강B" pitchFamily="18" charset="-127"/>
                </a:endParaRPr>
              </a:p>
            </p:txBody>
          </p:sp>
        </p:grpSp>
        <p:sp>
          <p:nvSpPr>
            <p:cNvPr id="106" name="TextBox 105"/>
            <p:cNvSpPr txBox="1"/>
            <p:nvPr/>
          </p:nvSpPr>
          <p:spPr>
            <a:xfrm>
              <a:off x="1151618" y="1090336"/>
              <a:ext cx="212424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3200" dirty="0">
                  <a:solidFill>
                    <a:srgbClr val="FF0066"/>
                  </a:solidFill>
                </a:rPr>
                <a:t>진도</a:t>
              </a:r>
              <a:r>
                <a:rPr lang="en-US" altLang="ko-KR" sz="3200" dirty="0">
                  <a:solidFill>
                    <a:schemeClr val="accent2">
                      <a:lumMod val="75000"/>
                    </a:schemeClr>
                  </a:solidFill>
                </a:rPr>
                <a:t> </a:t>
              </a:r>
              <a:r>
                <a:rPr lang="ko-KR" altLang="en-US" sz="3200" dirty="0"/>
                <a:t>교재</a:t>
              </a:r>
            </a:p>
            <a:p>
              <a:endParaRPr lang="ko-KR" alt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2726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종속접속사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Ⅱ /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접속부사 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상관접속사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순서도: 대체 처리 4"/>
          <p:cNvSpPr/>
          <p:nvPr/>
        </p:nvSpPr>
        <p:spPr>
          <a:xfrm>
            <a:off x="755576" y="1052736"/>
            <a:ext cx="482453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부사절을 이끄는 종속접속사 </a:t>
            </a:r>
            <a:r>
              <a:rPr lang="en-US" altLang="ko-KR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눈물 방울 5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D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sp>
        <p:nvSpPr>
          <p:cNvPr id="8" name="순서도: 대체 처리 7"/>
          <p:cNvSpPr/>
          <p:nvPr/>
        </p:nvSpPr>
        <p:spPr>
          <a:xfrm>
            <a:off x="284175" y="1781526"/>
            <a:ext cx="8608305" cy="4743817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ko-KR" sz="2100" b="1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Although</a:t>
            </a:r>
            <a:r>
              <a:rPr lang="en-US" altLang="ko-KR" sz="21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〔</a:t>
            </a:r>
            <a:r>
              <a:rPr lang="en-US" altLang="ko-KR" sz="2100" b="1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Though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〕 the ring is expensive, I could buy it for you. </a:t>
            </a:r>
            <a:r>
              <a:rPr lang="en-US" altLang="ko-KR" sz="2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양보</a:t>
            </a:r>
            <a:r>
              <a:rPr lang="en-US" altLang="ko-KR" sz="2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Even if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don’t like ice cream, try this chocolate ice cream. </a:t>
            </a:r>
            <a:r>
              <a:rPr lang="en-US" altLang="ko-KR" sz="2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양보</a:t>
            </a:r>
            <a:r>
              <a:rPr lang="en-US" altLang="ko-KR" sz="2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Exercise regularly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so that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can stay in shape. </a:t>
            </a:r>
            <a:r>
              <a:rPr lang="en-US" altLang="ko-KR" sz="2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목적</a:t>
            </a:r>
            <a:r>
              <a:rPr lang="en-US" altLang="ko-KR" sz="2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algn="just"/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→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Exercise regularly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in order to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stay in shape.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Cathy is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so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rich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she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can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buy the expensive car. </a:t>
            </a:r>
            <a:r>
              <a:rPr lang="en-US" altLang="ko-KR" sz="2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결과</a:t>
            </a:r>
            <a:r>
              <a:rPr lang="en-US" altLang="ko-KR" sz="2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  <a:endParaRPr lang="en-US" altLang="ko-KR" sz="2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1552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종속접속사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Ⅱ /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접속부사 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상관접속사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247598" y="2276872"/>
            <a:ext cx="7204259" cy="2952328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양보를 나타내는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전치사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구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in spite of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와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despite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는 ‘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~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에도 불구하고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’라는 양보의 의미이나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이들은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전치사구이므로 뒤에 명사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상당어구가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온다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He enjoys bungee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jumping 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in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spite of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all the danger. (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그는 그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모든 위험에도 불구하고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번지점프를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즐긴다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Despite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his effort, he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failed the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exam. 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그의 노력에도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불구하고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그는 시험에서 떨어졌다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오각형 10"/>
          <p:cNvSpPr/>
          <p:nvPr/>
        </p:nvSpPr>
        <p:spPr>
          <a:xfrm>
            <a:off x="594206" y="1844824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" name="순서도: 대체 처리 11"/>
          <p:cNvSpPr/>
          <p:nvPr/>
        </p:nvSpPr>
        <p:spPr>
          <a:xfrm>
            <a:off x="755576" y="1052736"/>
            <a:ext cx="4752528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부사절을 이끄는 종속접속사 </a:t>
            </a:r>
            <a:r>
              <a:rPr lang="en-US" altLang="ko-KR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눈물 방울 12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D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9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종속접속사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Ⅱ /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접속부사 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상관접속사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순서도: 대체 처리 4"/>
          <p:cNvSpPr/>
          <p:nvPr/>
        </p:nvSpPr>
        <p:spPr>
          <a:xfrm>
            <a:off x="755576" y="1052736"/>
            <a:ext cx="2088232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접속부사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눈물 방울 5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E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sp>
        <p:nvSpPr>
          <p:cNvPr id="8" name="순서도: 대체 처리 7"/>
          <p:cNvSpPr/>
          <p:nvPr/>
        </p:nvSpPr>
        <p:spPr>
          <a:xfrm>
            <a:off x="284175" y="1781526"/>
            <a:ext cx="8608305" cy="4743817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접속부사는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본래 부사이면서 접속사처럼 두 개의 문장을 이어주는 역할을 한다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 have a growing population.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Therefore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we need more food.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was late for lunch;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however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there still was plenty of food.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She is a great scientist.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Besides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she is a talented painter.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You’d better leave now.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Otherwise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you will miss the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train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247831"/>
              </p:ext>
            </p:extLst>
          </p:nvPr>
        </p:nvGraphicFramePr>
        <p:xfrm>
          <a:off x="467544" y="2996952"/>
          <a:ext cx="8208913" cy="12801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785667"/>
                <a:gridCol w="3384376"/>
                <a:gridCol w="648072"/>
                <a:gridCol w="3390798"/>
              </a:tblGrid>
              <a:tr h="432048">
                <a:tc>
                  <a:txBody>
                    <a:bodyPr/>
                    <a:lstStyle/>
                    <a:p>
                      <a:r>
                        <a:rPr lang="ko-KR" altLang="en-US" b="0" dirty="0" smtClean="0">
                          <a:latin typeface="+mj-ea"/>
                          <a:ea typeface="+mj-ea"/>
                        </a:rPr>
                        <a:t>결과</a:t>
                      </a:r>
                      <a:endParaRPr lang="ko-KR" altLang="en-US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/>
                        <a:t>so, therefore, thus, as a result,</a:t>
                      </a:r>
                    </a:p>
                    <a:p>
                      <a:r>
                        <a:rPr lang="en-US" altLang="ko-KR" b="0" dirty="0" smtClean="0"/>
                        <a:t>consequently</a:t>
                      </a:r>
                      <a:endParaRPr lang="ko-KR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b="0" dirty="0" smtClean="0">
                          <a:latin typeface="+mj-ea"/>
                          <a:ea typeface="+mj-ea"/>
                        </a:rPr>
                        <a:t>첨가</a:t>
                      </a:r>
                      <a:endParaRPr lang="ko-KR" altLang="en-US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/>
                        <a:t>besides, moreover, in addition,</a:t>
                      </a:r>
                    </a:p>
                    <a:p>
                      <a:r>
                        <a:rPr lang="en-US" altLang="ko-KR" b="0" dirty="0" smtClean="0"/>
                        <a:t>furthermore</a:t>
                      </a:r>
                      <a:endParaRPr lang="ko-KR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r>
                        <a:rPr lang="ko-KR" altLang="en-US" b="0" dirty="0" smtClean="0">
                          <a:latin typeface="+mj-ea"/>
                          <a:ea typeface="+mj-ea"/>
                        </a:rPr>
                        <a:t>반의</a:t>
                      </a:r>
                      <a:endParaRPr lang="ko-KR" altLang="en-US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/>
                        <a:t>however, still, yet, nevertheless,</a:t>
                      </a:r>
                    </a:p>
                    <a:p>
                      <a:r>
                        <a:rPr lang="en-US" altLang="ko-KR" b="0" dirty="0" smtClean="0"/>
                        <a:t>on the other hand</a:t>
                      </a:r>
                      <a:endParaRPr lang="ko-KR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b="0" dirty="0" smtClean="0">
                          <a:latin typeface="+mj-ea"/>
                          <a:ea typeface="+mj-ea"/>
                        </a:rPr>
                        <a:t>선택</a:t>
                      </a:r>
                      <a:endParaRPr lang="ko-KR" altLang="en-US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/>
                        <a:t>otherwise</a:t>
                      </a:r>
                      <a:endParaRPr lang="ko-KR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7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종속접속사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Ⅱ /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접속부사 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상관접속사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순서도: 대체 처리 4"/>
          <p:cNvSpPr/>
          <p:nvPr/>
        </p:nvSpPr>
        <p:spPr>
          <a:xfrm>
            <a:off x="755576" y="1052736"/>
            <a:ext cx="2088232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상관접속사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눈물 방울 5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F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sp>
        <p:nvSpPr>
          <p:cNvPr id="8" name="순서도: 대체 처리 7"/>
          <p:cNvSpPr/>
          <p:nvPr/>
        </p:nvSpPr>
        <p:spPr>
          <a:xfrm>
            <a:off x="284175" y="1781526"/>
            <a:ext cx="8608305" cy="4743817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떨어져 있는 한 쌍의 어구가 동일한 문법 성분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와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를 연결하는 것을 상관접속사라고 한다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survey will take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both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time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and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money.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I’ll enjoy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either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watching a movie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or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taking a nap this weekend.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She was beautiful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not only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on the stage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but also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on the screen.</a:t>
            </a:r>
          </a:p>
          <a:p>
            <a:pPr algn="just"/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  →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She was beautiful on the screen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as well as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on the stage.</a:t>
            </a:r>
            <a:endParaRPr lang="en-US" altLang="ko-KR" sz="210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679540"/>
              </p:ext>
            </p:extLst>
          </p:nvPr>
        </p:nvGraphicFramePr>
        <p:xfrm>
          <a:off x="467544" y="3068960"/>
          <a:ext cx="8208913" cy="116356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2376264"/>
                <a:gridCol w="1793779"/>
                <a:gridCol w="1950637"/>
                <a:gridCol w="2088233"/>
              </a:tblGrid>
              <a:tr h="432048"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+mj-lt"/>
                          <a:ea typeface="+mj-ea"/>
                        </a:rPr>
                        <a:t>both A and B</a:t>
                      </a:r>
                      <a:endParaRPr lang="ko-KR" altLang="en-US" b="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A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와 </a:t>
                      </a: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B 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둘 다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+mj-lt"/>
                          <a:ea typeface="+mj-ea"/>
                        </a:rPr>
                        <a:t>not A but B</a:t>
                      </a:r>
                      <a:endParaRPr lang="ko-KR" altLang="en-US" b="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A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가 아닌 </a:t>
                      </a: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B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+mj-lt"/>
                          <a:ea typeface="+mj-ea"/>
                        </a:rPr>
                        <a:t>either</a:t>
                      </a:r>
                      <a:r>
                        <a:rPr lang="en-US" altLang="ko-KR" b="0" baseline="0" dirty="0" smtClean="0">
                          <a:latin typeface="+mj-lt"/>
                          <a:ea typeface="+mj-ea"/>
                        </a:rPr>
                        <a:t> A or B</a:t>
                      </a:r>
                      <a:endParaRPr lang="ko-KR" altLang="en-US" b="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A, B 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둘 중 하나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+mj-lt"/>
                          <a:ea typeface="+mj-ea"/>
                        </a:rPr>
                        <a:t>neither A nor B</a:t>
                      </a:r>
                      <a:endParaRPr lang="ko-KR" altLang="en-US" b="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A, B 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둘 다 아닌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+mj-lt"/>
                          <a:ea typeface="+mj-ea"/>
                        </a:rPr>
                        <a:t>not only A but (also) B</a:t>
                      </a:r>
                      <a:endParaRPr lang="ko-KR" altLang="en-US" b="0" dirty="0">
                        <a:latin typeface="+mj-lt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A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뿐만 아니라 </a:t>
                      </a: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B</a:t>
                      </a:r>
                      <a:r>
                        <a:rPr lang="ko-KR" altLang="en-US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도</a:t>
                      </a: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(= B as well as A)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ko-KR" altLang="en-US" b="0" dirty="0">
                        <a:latin typeface="+mj-ea"/>
                        <a:ea typeface="+mj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CD5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o-KR" altLang="en-US" b="0" dirty="0"/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80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 Now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 you step this way,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you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can enjoy famous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paintings  from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Shin </a:t>
            </a:r>
            <a:r>
              <a:rPr lang="en-US" altLang="ko-KR" sz="30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Yunbok’s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sketchbook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The sketchbook includes 30 paintings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showing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people’s everyday lives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in the late Joseon Dynasty period. </a:t>
            </a:r>
          </a:p>
          <a:p>
            <a:pPr algn="just">
              <a:lnSpc>
                <a:spcPct val="20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Actually,   it had been taken by Japan. 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0" y="4798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cxnSp>
        <p:nvCxnSpPr>
          <p:cNvPr id="29" name="직선 연결선 28"/>
          <p:cNvCxnSpPr/>
          <p:nvPr/>
        </p:nvCxnSpPr>
        <p:spPr>
          <a:xfrm>
            <a:off x="1304120" y="1680627"/>
            <a:ext cx="4320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4" name="그룹 3"/>
          <p:cNvGrpSpPr/>
          <p:nvPr/>
        </p:nvGrpSpPr>
        <p:grpSpPr>
          <a:xfrm>
            <a:off x="5364088" y="3550425"/>
            <a:ext cx="3672408" cy="22591"/>
            <a:chOff x="5364088" y="3550425"/>
            <a:chExt cx="3672408" cy="22591"/>
          </a:xfrm>
        </p:grpSpPr>
        <p:cxnSp>
          <p:nvCxnSpPr>
            <p:cNvPr id="30" name="직선 연결선 29"/>
            <p:cNvCxnSpPr/>
            <p:nvPr/>
          </p:nvCxnSpPr>
          <p:spPr>
            <a:xfrm>
              <a:off x="5364088" y="3550425"/>
              <a:ext cx="1800200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>
              <a:off x="7452320" y="3573016"/>
              <a:ext cx="1584176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6" name="그룹 35"/>
          <p:cNvGrpSpPr/>
          <p:nvPr/>
        </p:nvGrpSpPr>
        <p:grpSpPr>
          <a:xfrm>
            <a:off x="6156176" y="3573017"/>
            <a:ext cx="1872208" cy="216024"/>
            <a:chOff x="5148064" y="2249760"/>
            <a:chExt cx="1619642" cy="318574"/>
          </a:xfrm>
        </p:grpSpPr>
        <p:cxnSp>
          <p:nvCxnSpPr>
            <p:cNvPr id="37" name="직선 연결선 36"/>
            <p:cNvCxnSpPr/>
            <p:nvPr/>
          </p:nvCxnSpPr>
          <p:spPr>
            <a:xfrm>
              <a:off x="6767706" y="2249760"/>
              <a:ext cx="0" cy="29365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0" name="직선 연결선 39"/>
            <p:cNvCxnSpPr/>
            <p:nvPr/>
          </p:nvCxnSpPr>
          <p:spPr>
            <a:xfrm flipH="1">
              <a:off x="5148064" y="2568334"/>
              <a:ext cx="1619642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" name="직선 화살표 연결선 41"/>
            <p:cNvCxnSpPr/>
            <p:nvPr/>
          </p:nvCxnSpPr>
          <p:spPr>
            <a:xfrm flipV="1">
              <a:off x="5148064" y="2249760"/>
              <a:ext cx="0" cy="31857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43" name="직선 연결선 42"/>
          <p:cNvCxnSpPr/>
          <p:nvPr/>
        </p:nvCxnSpPr>
        <p:spPr>
          <a:xfrm>
            <a:off x="1979712" y="6309320"/>
            <a:ext cx="208823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3" name="그룹 2"/>
          <p:cNvGrpSpPr/>
          <p:nvPr/>
        </p:nvGrpSpPr>
        <p:grpSpPr>
          <a:xfrm>
            <a:off x="1740802" y="1284132"/>
            <a:ext cx="5567502" cy="4881172"/>
            <a:chOff x="1740802" y="1284132"/>
            <a:chExt cx="5567502" cy="4881172"/>
          </a:xfrm>
        </p:grpSpPr>
        <p:cxnSp>
          <p:nvCxnSpPr>
            <p:cNvPr id="45" name="직선 연결선 44"/>
            <p:cNvCxnSpPr/>
            <p:nvPr/>
          </p:nvCxnSpPr>
          <p:spPr>
            <a:xfrm flipH="1">
              <a:off x="4860031" y="1284132"/>
              <a:ext cx="144017" cy="39409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직선 연결선 46"/>
            <p:cNvCxnSpPr/>
            <p:nvPr/>
          </p:nvCxnSpPr>
          <p:spPr>
            <a:xfrm flipH="1">
              <a:off x="1907704" y="2167155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직선 연결선 52"/>
            <p:cNvCxnSpPr/>
            <p:nvPr/>
          </p:nvCxnSpPr>
          <p:spPr>
            <a:xfrm flipH="1">
              <a:off x="7164288" y="3113172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/>
            <p:cNvCxnSpPr/>
            <p:nvPr/>
          </p:nvCxnSpPr>
          <p:spPr>
            <a:xfrm flipH="1">
              <a:off x="4860032" y="4005064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직선 연결선 54"/>
            <p:cNvCxnSpPr/>
            <p:nvPr/>
          </p:nvCxnSpPr>
          <p:spPr>
            <a:xfrm flipH="1">
              <a:off x="1740802" y="5805264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2195736" y="6308925"/>
            <a:ext cx="20159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과거완료 수동태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164288" y="3789040"/>
            <a:ext cx="1979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명사 수식 현재분사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94938" y="1688422"/>
            <a:ext cx="27533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조건의 접속사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만약 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~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라면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9171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6" grpId="0"/>
      <p:bldP spid="57" grpId="0"/>
      <p:bldP spid="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However,  </a:t>
            </a:r>
            <a:r>
              <a:rPr lang="en-US" altLang="ko-KR" sz="3000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Gansong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himself went to Japan and got it back  after making a deal with a Japanese antique dealer. At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first,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the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dealer asked</a:t>
            </a:r>
          </a:p>
          <a:p>
            <a:pPr algn="just">
              <a:lnSpc>
                <a:spcPct val="200000"/>
              </a:lnSpc>
            </a:pPr>
            <a:r>
              <a:rPr lang="en-US" altLang="ko-KR" sz="30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Gansong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for 50,000 won.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__________ he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knew the sketchbook was valuable,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price was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unreasonably high. </a:t>
            </a:r>
            <a:endParaRPr lang="en-US" altLang="ko-KR" sz="30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4798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179512" y="1700808"/>
            <a:ext cx="158417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3995936" y="1700808"/>
            <a:ext cx="144016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5" name="그룹 4"/>
          <p:cNvGrpSpPr/>
          <p:nvPr/>
        </p:nvGrpSpPr>
        <p:grpSpPr>
          <a:xfrm>
            <a:off x="179512" y="2636912"/>
            <a:ext cx="1944216" cy="0"/>
            <a:chOff x="179512" y="2636912"/>
            <a:chExt cx="1944216" cy="0"/>
          </a:xfrm>
        </p:grpSpPr>
        <p:cxnSp>
          <p:nvCxnSpPr>
            <p:cNvPr id="9" name="직선 연결선 8"/>
            <p:cNvCxnSpPr/>
            <p:nvPr/>
          </p:nvCxnSpPr>
          <p:spPr>
            <a:xfrm>
              <a:off x="179512" y="2636912"/>
              <a:ext cx="576064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직선 연결선 10"/>
            <p:cNvCxnSpPr/>
            <p:nvPr/>
          </p:nvCxnSpPr>
          <p:spPr>
            <a:xfrm>
              <a:off x="1305186" y="2636912"/>
              <a:ext cx="818542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3" name="직선 연결선 12"/>
          <p:cNvCxnSpPr/>
          <p:nvPr/>
        </p:nvCxnSpPr>
        <p:spPr>
          <a:xfrm>
            <a:off x="3491880" y="2614825"/>
            <a:ext cx="3384376" cy="2208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15" name="그룹 14"/>
          <p:cNvGrpSpPr/>
          <p:nvPr/>
        </p:nvGrpSpPr>
        <p:grpSpPr>
          <a:xfrm>
            <a:off x="8159178" y="4231289"/>
            <a:ext cx="333080" cy="194732"/>
            <a:chOff x="6255144" y="5538524"/>
            <a:chExt cx="333080" cy="194732"/>
          </a:xfrm>
        </p:grpSpPr>
        <p:cxnSp>
          <p:nvCxnSpPr>
            <p:cNvPr id="16" name="직선 연결선 15"/>
            <p:cNvCxnSpPr/>
            <p:nvPr/>
          </p:nvCxnSpPr>
          <p:spPr>
            <a:xfrm>
              <a:off x="6407544" y="5538524"/>
              <a:ext cx="180680" cy="19473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 flipH="1">
              <a:off x="6255144" y="5538524"/>
              <a:ext cx="152400" cy="19473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7366248" y="4493115"/>
            <a:ext cx="2071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접속사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(that) 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생략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grpSp>
        <p:nvGrpSpPr>
          <p:cNvPr id="3" name="그룹 2"/>
          <p:cNvGrpSpPr/>
          <p:nvPr/>
        </p:nvGrpSpPr>
        <p:grpSpPr>
          <a:xfrm>
            <a:off x="1952294" y="1268760"/>
            <a:ext cx="3771834" cy="4032448"/>
            <a:chOff x="1952294" y="1268760"/>
            <a:chExt cx="3771834" cy="4032448"/>
          </a:xfrm>
        </p:grpSpPr>
        <p:cxnSp>
          <p:nvCxnSpPr>
            <p:cNvPr id="19" name="직선 연결선 18"/>
            <p:cNvCxnSpPr/>
            <p:nvPr/>
          </p:nvCxnSpPr>
          <p:spPr>
            <a:xfrm flipH="1">
              <a:off x="1952294" y="1268760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직선 연결선 19"/>
            <p:cNvCxnSpPr/>
            <p:nvPr/>
          </p:nvCxnSpPr>
          <p:spPr>
            <a:xfrm flipH="1">
              <a:off x="2267744" y="2173353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/>
            <p:cNvCxnSpPr/>
            <p:nvPr/>
          </p:nvCxnSpPr>
          <p:spPr>
            <a:xfrm flipH="1">
              <a:off x="4139952" y="3068960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직선 연결선 21"/>
            <p:cNvCxnSpPr/>
            <p:nvPr/>
          </p:nvCxnSpPr>
          <p:spPr>
            <a:xfrm flipH="1">
              <a:off x="5580112" y="4941168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196404" y="1758297"/>
            <a:ext cx="2071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역접의 접속부사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06540" y="1758297"/>
            <a:ext cx="23776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재귀대명사의 강조용법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6372" y="2730406"/>
            <a:ext cx="19799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  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을 돌려받다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51920" y="2685159"/>
            <a:ext cx="27376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와 거래하다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, 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흥정하다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81136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8" grpId="0"/>
      <p:bldP spid="23" grpId="0"/>
      <p:bldP spid="24" grpId="0"/>
      <p:bldP spid="25" grpId="0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kept explaining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his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love for Korean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artworks  and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asked the dealer to lower the price. The dealer was deeply moved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by </a:t>
            </a:r>
            <a:r>
              <a:rPr lang="en-US" altLang="ko-KR" sz="30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Gansong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and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sold it for half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his original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price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30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4798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827584" y="1678222"/>
            <a:ext cx="2664296" cy="22586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971600" y="2564904"/>
            <a:ext cx="5040560" cy="1948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539552" y="4437112"/>
            <a:ext cx="424847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17" name="그룹 16"/>
          <p:cNvGrpSpPr/>
          <p:nvPr/>
        </p:nvGrpSpPr>
        <p:grpSpPr>
          <a:xfrm>
            <a:off x="3527884" y="1268761"/>
            <a:ext cx="5616116" cy="2132856"/>
            <a:chOff x="3527884" y="1268761"/>
            <a:chExt cx="5616116" cy="2132856"/>
          </a:xfrm>
        </p:grpSpPr>
        <p:cxnSp>
          <p:nvCxnSpPr>
            <p:cNvPr id="10" name="직선 연결선 9"/>
            <p:cNvCxnSpPr/>
            <p:nvPr/>
          </p:nvCxnSpPr>
          <p:spPr>
            <a:xfrm flipH="1">
              <a:off x="3527884" y="1268761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직선 연결선 10"/>
            <p:cNvCxnSpPr/>
            <p:nvPr/>
          </p:nvCxnSpPr>
          <p:spPr>
            <a:xfrm flipH="1">
              <a:off x="8999984" y="1268761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연결선 11"/>
            <p:cNvCxnSpPr/>
            <p:nvPr/>
          </p:nvCxnSpPr>
          <p:spPr>
            <a:xfrm flipH="1">
              <a:off x="4788024" y="3041577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flipH="1">
              <a:off x="7236296" y="3041577"/>
              <a:ext cx="144016" cy="36004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980046" y="1715194"/>
            <a:ext cx="26198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keep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 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-</a:t>
            </a:r>
            <a:r>
              <a:rPr lang="en-US" altLang="ko-KR" sz="1600" b="1" dirty="0" err="1" smtClean="0">
                <a:solidFill>
                  <a:srgbClr val="0070C0"/>
                </a:solidFill>
                <a:ea typeface="HY강B" panose="02030600000101010101" pitchFamily="18" charset="-127"/>
              </a:rPr>
              <a:t>ing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&gt; 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‘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계속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하다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61977" y="2584389"/>
            <a:ext cx="26198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&lt;ask+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목적어＋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to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부정사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&gt;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47831" y="4529369"/>
            <a:ext cx="32319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원래 가격의 절반에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(= 25,000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원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472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180000"/>
              </a:lnSpc>
            </a:pPr>
            <a:endParaRPr lang="en-US" altLang="ko-KR" sz="30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80000"/>
              </a:lnSpc>
            </a:pPr>
            <a:endParaRPr lang="en-US" altLang="ko-KR" sz="30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8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Let’s look at some differences between fiction and science. ( ① )</a:t>
            </a:r>
          </a:p>
          <a:p>
            <a:pPr algn="just">
              <a:lnSpc>
                <a:spcPct val="180000"/>
              </a:lnSpc>
            </a:pPr>
            <a:r>
              <a:rPr lang="en-US" altLang="ko-KR" sz="30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Sounds </a:t>
            </a: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&amp; Explosions in Space</a:t>
            </a:r>
          </a:p>
          <a:p>
            <a:pPr algn="just">
              <a:lnSpc>
                <a:spcPct val="18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Sci-fi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films: They completely ignore the fact </a:t>
            </a: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</a:t>
            </a:r>
          </a:p>
          <a:p>
            <a:pPr algn="just">
              <a:lnSpc>
                <a:spcPct val="180000"/>
              </a:lnSpc>
            </a:pP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both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sounds </a:t>
            </a: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and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explosions need air to happen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30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4798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 step1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cxnSp>
        <p:nvCxnSpPr>
          <p:cNvPr id="16" name="직선 연결선 15"/>
          <p:cNvCxnSpPr/>
          <p:nvPr/>
        </p:nvCxnSpPr>
        <p:spPr>
          <a:xfrm>
            <a:off x="7956376" y="5733256"/>
            <a:ext cx="72008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5580113" y="3284984"/>
            <a:ext cx="1411903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직선 연결선 41"/>
          <p:cNvCxnSpPr/>
          <p:nvPr/>
        </p:nvCxnSpPr>
        <p:spPr>
          <a:xfrm>
            <a:off x="179512" y="6525344"/>
            <a:ext cx="496855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4" name="직선 연결선 43"/>
          <p:cNvCxnSpPr/>
          <p:nvPr/>
        </p:nvCxnSpPr>
        <p:spPr>
          <a:xfrm>
            <a:off x="6876256" y="6494917"/>
            <a:ext cx="18002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664777" y="3310666"/>
            <a:ext cx="33981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&lt;between A and B&gt;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‘A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와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B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사이에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253965" y="6561229"/>
            <a:ext cx="3000235" cy="3415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&lt;both A and B&gt;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‘A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와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B 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둘 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 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466433" y="5754742"/>
            <a:ext cx="26198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동격인 절을 이끄는 접속사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287684" y="6504794"/>
            <a:ext cx="27939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to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부정사의 부사적 용법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목적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)</a:t>
            </a:r>
          </a:p>
        </p:txBody>
      </p:sp>
      <p:sp>
        <p:nvSpPr>
          <p:cNvPr id="28" name="직사각형 27"/>
          <p:cNvSpPr/>
          <p:nvPr/>
        </p:nvSpPr>
        <p:spPr>
          <a:xfrm>
            <a:off x="99015" y="977878"/>
            <a:ext cx="8856984" cy="1781435"/>
          </a:xfrm>
          <a:prstGeom prst="rect">
            <a:avLst/>
          </a:prstGeom>
          <a:solidFill>
            <a:schemeClr val="accent2">
              <a:lumMod val="5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80000"/>
              </a:lnSpc>
            </a:pPr>
            <a:r>
              <a:rPr lang="en-US" altLang="ko-KR" sz="2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Without air, it is impossible for sounds and explosions to happen.</a:t>
            </a:r>
          </a:p>
        </p:txBody>
      </p:sp>
      <p:cxnSp>
        <p:nvCxnSpPr>
          <p:cNvPr id="11" name="직선 연결선 10"/>
          <p:cNvCxnSpPr/>
          <p:nvPr/>
        </p:nvCxnSpPr>
        <p:spPr>
          <a:xfrm>
            <a:off x="209055" y="1664141"/>
            <a:ext cx="1266601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>
            <a:off x="2051720" y="2456229"/>
            <a:ext cx="165618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직선 연결선 21"/>
          <p:cNvCxnSpPr>
            <a:endCxn id="46" idx="0"/>
          </p:cNvCxnSpPr>
          <p:nvPr/>
        </p:nvCxnSpPr>
        <p:spPr>
          <a:xfrm>
            <a:off x="2657327" y="1664141"/>
            <a:ext cx="324036" cy="479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>
            <a:off x="6027652" y="1664141"/>
            <a:ext cx="192872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01310" y="1699319"/>
            <a:ext cx="8556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‘~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없이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585318" y="1668938"/>
            <a:ext cx="7920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가주어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753158" y="2461025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err="1" smtClean="0">
                <a:solidFill>
                  <a:srgbClr val="0070C0"/>
                </a:solidFill>
                <a:ea typeface="HY강B" panose="02030600000101010101" pitchFamily="18" charset="-127"/>
              </a:rPr>
              <a:t>진주어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31" name="직선 연결선 30"/>
          <p:cNvCxnSpPr/>
          <p:nvPr/>
        </p:nvCxnSpPr>
        <p:spPr>
          <a:xfrm>
            <a:off x="1073945" y="3263405"/>
            <a:ext cx="158417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1253965" y="3284891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을 보다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027650" y="1668938"/>
            <a:ext cx="26198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to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부정사의 의미상 주어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cxnSp>
        <p:nvCxnSpPr>
          <p:cNvPr id="58" name="직선 연결선 57"/>
          <p:cNvCxnSpPr/>
          <p:nvPr/>
        </p:nvCxnSpPr>
        <p:spPr>
          <a:xfrm>
            <a:off x="8388424" y="3284984"/>
            <a:ext cx="56757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172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9" grpId="0"/>
      <p:bldP spid="51" grpId="0"/>
      <p:bldP spid="52" grpId="0"/>
      <p:bldP spid="53" grpId="0"/>
      <p:bldP spid="45" grpId="0"/>
      <p:bldP spid="46" grpId="0"/>
      <p:bldP spid="48" grpId="0"/>
      <p:bldP spid="32" grpId="0"/>
      <p:bldP spid="3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 ② ) In most sci-fi movies, there are very loud</a:t>
            </a:r>
          </a:p>
          <a:p>
            <a:pPr algn="just">
              <a:lnSpc>
                <a:spcPct val="200000"/>
              </a:lnSpc>
            </a:pP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sound effects. Also, during battle scenes, there are</a:t>
            </a:r>
          </a:p>
          <a:p>
            <a:pPr algn="just">
              <a:lnSpc>
                <a:spcPct val="200000"/>
              </a:lnSpc>
            </a:pP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huge fireballs coming from </a:t>
            </a:r>
            <a:r>
              <a:rPr lang="en-US" altLang="ko-KR" sz="30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spacecrafts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( ③ )</a:t>
            </a:r>
          </a:p>
          <a:p>
            <a:pPr algn="just">
              <a:lnSpc>
                <a:spcPct val="200000"/>
              </a:lnSpc>
            </a:pP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Science: ( ④ ) Therefore, all activities and events that happen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in space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take place in total silence. ( ⑤ )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0" y="4798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 step1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grpSp>
        <p:nvGrpSpPr>
          <p:cNvPr id="29" name="그룹 28"/>
          <p:cNvGrpSpPr/>
          <p:nvPr/>
        </p:nvGrpSpPr>
        <p:grpSpPr>
          <a:xfrm>
            <a:off x="1187624" y="3501008"/>
            <a:ext cx="2808312" cy="0"/>
            <a:chOff x="1187624" y="3501008"/>
            <a:chExt cx="2808312" cy="0"/>
          </a:xfrm>
        </p:grpSpPr>
        <p:cxnSp>
          <p:nvCxnSpPr>
            <p:cNvPr id="4" name="직선 연결선 3"/>
            <p:cNvCxnSpPr/>
            <p:nvPr/>
          </p:nvCxnSpPr>
          <p:spPr>
            <a:xfrm>
              <a:off x="1187624" y="3501008"/>
              <a:ext cx="1296144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" name="직선 연결선 6"/>
            <p:cNvCxnSpPr/>
            <p:nvPr/>
          </p:nvCxnSpPr>
          <p:spPr>
            <a:xfrm>
              <a:off x="2699792" y="3501008"/>
              <a:ext cx="1296144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8" name="그룹 7"/>
          <p:cNvGrpSpPr/>
          <p:nvPr/>
        </p:nvGrpSpPr>
        <p:grpSpPr>
          <a:xfrm>
            <a:off x="1763688" y="3507659"/>
            <a:ext cx="1656184" cy="209374"/>
            <a:chOff x="5148064" y="2249760"/>
            <a:chExt cx="1619642" cy="318574"/>
          </a:xfrm>
        </p:grpSpPr>
        <p:cxnSp>
          <p:nvCxnSpPr>
            <p:cNvPr id="9" name="직선 연결선 8"/>
            <p:cNvCxnSpPr/>
            <p:nvPr/>
          </p:nvCxnSpPr>
          <p:spPr>
            <a:xfrm>
              <a:off x="6767706" y="2249760"/>
              <a:ext cx="0" cy="293658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직선 연결선 9"/>
            <p:cNvCxnSpPr/>
            <p:nvPr/>
          </p:nvCxnSpPr>
          <p:spPr>
            <a:xfrm flipH="1">
              <a:off x="5148064" y="2568334"/>
              <a:ext cx="1619642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직선 화살표 연결선 10"/>
            <p:cNvCxnSpPr/>
            <p:nvPr/>
          </p:nvCxnSpPr>
          <p:spPr>
            <a:xfrm flipV="1">
              <a:off x="5148064" y="2249760"/>
              <a:ext cx="0" cy="31857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2" name="직선 연결선 11"/>
          <p:cNvCxnSpPr/>
          <p:nvPr/>
        </p:nvCxnSpPr>
        <p:spPr>
          <a:xfrm>
            <a:off x="179512" y="5373216"/>
            <a:ext cx="72008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직선 연결선 19"/>
          <p:cNvCxnSpPr/>
          <p:nvPr/>
        </p:nvCxnSpPr>
        <p:spPr>
          <a:xfrm>
            <a:off x="4211960" y="5373216"/>
            <a:ext cx="180020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392314" y="3598125"/>
            <a:ext cx="26198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명사를 수식하는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현재분사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946" y="5373216"/>
            <a:ext cx="26198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주격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관계대명사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7944" y="5372675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‘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일어나다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, 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발생하다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grpSp>
        <p:nvGrpSpPr>
          <p:cNvPr id="25" name="그룹 24"/>
          <p:cNvGrpSpPr/>
          <p:nvPr/>
        </p:nvGrpSpPr>
        <p:grpSpPr>
          <a:xfrm flipV="1">
            <a:off x="2375756" y="2918217"/>
            <a:ext cx="432048" cy="269568"/>
            <a:chOff x="6255144" y="5538524"/>
            <a:chExt cx="333080" cy="194732"/>
          </a:xfrm>
        </p:grpSpPr>
        <p:cxnSp>
          <p:nvCxnSpPr>
            <p:cNvPr id="26" name="직선 연결선 25"/>
            <p:cNvCxnSpPr/>
            <p:nvPr/>
          </p:nvCxnSpPr>
          <p:spPr>
            <a:xfrm>
              <a:off x="6407544" y="5538524"/>
              <a:ext cx="180680" cy="19473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 flipH="1">
              <a:off x="6255144" y="5538524"/>
              <a:ext cx="152400" cy="194732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1943708" y="2570803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(which are)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60252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2" grpId="0"/>
      <p:bldP spid="23" grpId="0"/>
      <p:bldP spid="24" grpId="0"/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0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18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One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of the effects of </a:t>
            </a:r>
            <a:r>
              <a:rPr lang="en-US" altLang="ko-KR" sz="30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Hallyu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is cultural. Koreans have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been influenced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by other cultures for a long time, but now we are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giving our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culture to the world. </a:t>
            </a: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Because of </a:t>
            </a:r>
            <a:r>
              <a:rPr lang="en-US" altLang="ko-KR" sz="30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Hallyu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people around the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world love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Korea, visit Korea, and want to learn more about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Korea, including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Korean language and people.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0" y="4798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 step2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179512" y="2420888"/>
            <a:ext cx="374441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25" name="그룹 24"/>
          <p:cNvGrpSpPr/>
          <p:nvPr/>
        </p:nvGrpSpPr>
        <p:grpSpPr>
          <a:xfrm>
            <a:off x="179512" y="3284984"/>
            <a:ext cx="8784976" cy="792088"/>
            <a:chOff x="179512" y="3284984"/>
            <a:chExt cx="8784976" cy="792088"/>
          </a:xfrm>
        </p:grpSpPr>
        <p:cxnSp>
          <p:nvCxnSpPr>
            <p:cNvPr id="7" name="직선 연결선 6"/>
            <p:cNvCxnSpPr/>
            <p:nvPr/>
          </p:nvCxnSpPr>
          <p:spPr>
            <a:xfrm>
              <a:off x="4355976" y="3284984"/>
              <a:ext cx="4608512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직선 연결선 7"/>
            <p:cNvCxnSpPr/>
            <p:nvPr/>
          </p:nvCxnSpPr>
          <p:spPr>
            <a:xfrm>
              <a:off x="179512" y="4077072"/>
              <a:ext cx="936104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10" name="직선 연결선 9"/>
          <p:cNvCxnSpPr/>
          <p:nvPr/>
        </p:nvCxnSpPr>
        <p:spPr>
          <a:xfrm>
            <a:off x="1547664" y="4077072"/>
            <a:ext cx="201622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직선 연결선 11"/>
          <p:cNvCxnSpPr/>
          <p:nvPr/>
        </p:nvCxnSpPr>
        <p:spPr>
          <a:xfrm>
            <a:off x="1259632" y="4869160"/>
            <a:ext cx="9361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직선 연결선 12"/>
          <p:cNvCxnSpPr/>
          <p:nvPr/>
        </p:nvCxnSpPr>
        <p:spPr>
          <a:xfrm>
            <a:off x="3419872" y="4869160"/>
            <a:ext cx="9361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직선 연결선 13"/>
          <p:cNvCxnSpPr/>
          <p:nvPr/>
        </p:nvCxnSpPr>
        <p:spPr>
          <a:xfrm>
            <a:off x="5652120" y="4869160"/>
            <a:ext cx="72008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직선 연결선 15"/>
          <p:cNvCxnSpPr/>
          <p:nvPr/>
        </p:nvCxnSpPr>
        <p:spPr>
          <a:xfrm>
            <a:off x="6516216" y="4869160"/>
            <a:ext cx="936104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390310" y="4869160"/>
            <a:ext cx="8054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동사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1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76090" y="4077072"/>
            <a:ext cx="26198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&lt;because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of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＋명사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(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구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)&gt;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62276" y="3284984"/>
            <a:ext cx="39022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&lt;give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＋직접목적어＋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to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＋간접목적어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&gt;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84127" y="2514383"/>
            <a:ext cx="26198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현재완료 수동태</a:t>
            </a:r>
            <a:endParaRPr lang="en-US" altLang="ko-KR" sz="1600" b="1" dirty="0" smtClean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508104" y="4894027"/>
            <a:ext cx="26198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병렬구조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20058" y="4886146"/>
            <a:ext cx="26198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동사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3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63888" y="4869160"/>
            <a:ext cx="8054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동사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2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44781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75530" y="404664"/>
            <a:ext cx="8424936" cy="439248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tabLst>
                <a:tab pos="1528763" algn="l"/>
              </a:tabLst>
            </a:pPr>
            <a:r>
              <a:rPr lang="en-US" altLang="ko-KR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Grammar</a:t>
            </a:r>
            <a:r>
              <a:rPr lang="ko-KR" altLang="en-US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1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spc="-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종속접속사 </a:t>
            </a:r>
            <a:r>
              <a:rPr lang="en-US" altLang="ko-KR" sz="2800" b="1" spc="-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Ⅰ</a:t>
            </a:r>
            <a:r>
              <a:rPr lang="en-US" altLang="ko-KR" sz="2400" spc="-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</a:t>
            </a:r>
            <a:r>
              <a:rPr lang="en-US" altLang="ko-KR" sz="2400" b="1" spc="-1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</a:t>
            </a:r>
            <a:r>
              <a:rPr lang="en-US" altLang="ko-KR" sz="2400" b="1" spc="-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 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400" b="1" spc="-1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</a:t>
            </a:r>
            <a:r>
              <a:rPr lang="en-US" altLang="ko-KR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A </a:t>
            </a:r>
            <a:r>
              <a:rPr lang="ko-KR" altLang="en-US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명사절을 이끄는 종속접속사 </a:t>
            </a:r>
            <a:r>
              <a:rPr lang="en-US" altLang="ko-KR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_ that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           </a:t>
            </a:r>
            <a:r>
              <a:rPr lang="en-US" altLang="ko-KR" sz="20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  B </a:t>
            </a:r>
            <a:r>
              <a:rPr lang="ko-KR" altLang="en-US" sz="2800" spc="-3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명사절을 </a:t>
            </a:r>
            <a:r>
              <a:rPr lang="ko-KR" altLang="en-US" sz="2800" spc="-3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이끄는 종속접속사 </a:t>
            </a:r>
            <a:r>
              <a:rPr lang="en-US" altLang="ko-KR" sz="2800" spc="-3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_ if, </a:t>
            </a:r>
            <a:r>
              <a:rPr lang="en-US" altLang="ko-KR" sz="2800" spc="-3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whether</a:t>
            </a:r>
            <a:endParaRPr lang="en-US" altLang="ko-KR" sz="2800" spc="-3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tabLst>
                <a:tab pos="1528763" algn="l"/>
              </a:tabLst>
            </a:pP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C </a:t>
            </a:r>
            <a:r>
              <a:rPr lang="ko-KR" altLang="en-US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부사절을 이끄는 종속접속사 </a:t>
            </a:r>
            <a:r>
              <a:rPr lang="en-US" altLang="ko-KR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en-US" altLang="ko-KR" sz="28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tabLst>
                <a:tab pos="1528763" algn="l"/>
              </a:tabLst>
            </a:pPr>
            <a:r>
              <a:rPr lang="en-US" altLang="ko-KR" sz="2800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	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800" b="1" dirty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	</a:t>
            </a:r>
            <a:r>
              <a:rPr lang="en-US" altLang="ko-KR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31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2.</a:t>
            </a:r>
            <a:r>
              <a:rPr lang="en-US" altLang="ko-KR" sz="3100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3100" b="1" spc="-3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종속접속사 </a:t>
            </a:r>
            <a:r>
              <a:rPr lang="en-US" altLang="ko-KR" sz="3100" b="1" spc="-3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Ⅱ / </a:t>
            </a:r>
            <a:r>
              <a:rPr lang="ko-KR" altLang="en-US" sz="3100" b="1" spc="-3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접속부사 </a:t>
            </a:r>
            <a:r>
              <a:rPr lang="en-US" altLang="ko-KR" sz="3100" b="1" spc="-3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3100" b="1" spc="-3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상관접속사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8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</a:t>
            </a: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D </a:t>
            </a:r>
            <a:r>
              <a:rPr lang="ko-KR" altLang="en-US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부사절을 이끄는 종속접속사 </a:t>
            </a:r>
            <a:r>
              <a:rPr lang="en-US" altLang="ko-KR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E </a:t>
            </a:r>
            <a:r>
              <a:rPr lang="ko-KR" altLang="en-US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접속부사</a:t>
            </a:r>
          </a:p>
          <a:p>
            <a:pPr algn="just">
              <a:tabLst>
                <a:tab pos="1528763" algn="l"/>
              </a:tabLst>
            </a:pPr>
            <a:r>
              <a:rPr lang="en-US" altLang="ko-KR" sz="28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		F </a:t>
            </a:r>
            <a:r>
              <a:rPr lang="ko-KR" altLang="en-US" sz="28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상관접속사</a:t>
            </a:r>
            <a:endParaRPr lang="en-US" altLang="ko-KR" sz="2800" dirty="0" smtClean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375530" y="5085184"/>
            <a:ext cx="8424936" cy="153448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Expression </a:t>
            </a:r>
            <a:r>
              <a:rPr lang="en-US" altLang="ko-KR" sz="2800" b="1" dirty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기대 표현하기</a:t>
            </a:r>
          </a:p>
          <a:p>
            <a:r>
              <a:rPr lang="en-US" altLang="ko-KR" sz="2800" b="1" dirty="0" smtClean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		 2</a:t>
            </a:r>
            <a:r>
              <a:rPr lang="en-US" altLang="ko-KR" sz="2800" b="1" dirty="0">
                <a:solidFill>
                  <a:srgbClr val="92D050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관심 묻고 표현하기</a:t>
            </a:r>
          </a:p>
        </p:txBody>
      </p:sp>
    </p:spTree>
    <p:extLst>
      <p:ext uri="{BB962C8B-B14F-4D97-AF65-F5344CB8AC3E}">
        <p14:creationId xmlns:p14="http://schemas.microsoft.com/office/powerpoint/2010/main" val="367294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설명선 3(강조선) 1"/>
          <p:cNvSpPr/>
          <p:nvPr/>
        </p:nvSpPr>
        <p:spPr>
          <a:xfrm>
            <a:off x="29322" y="841510"/>
            <a:ext cx="9144000" cy="6016490"/>
          </a:xfrm>
          <a:prstGeom prst="accentCallout3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t"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Another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effect is economic. </a:t>
            </a:r>
            <a:r>
              <a:rPr lang="en-US" altLang="ko-KR" sz="30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Hallyu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makes billions of dollars a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year. It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also creates many jobs </a:t>
            </a:r>
            <a:r>
              <a:rPr lang="en-US" altLang="ko-KR" sz="30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as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more and more people are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buying Korean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goods. The number of people coming to Korea </a:t>
            </a:r>
            <a:r>
              <a:rPr lang="en-US" altLang="ko-KR" sz="3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for sightseeing </a:t>
            </a:r>
            <a:r>
              <a:rPr lang="en-US" altLang="ko-KR" sz="3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and medical treatment has also been increasing.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0" y="4798"/>
            <a:ext cx="9144000" cy="836712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맑은 고딕" pitchFamily="50" charset="-127"/>
              </a:rPr>
              <a:t>Reading step2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+mj-lt"/>
              <a:ea typeface="맑은 고딕" pitchFamily="50" charset="-127"/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8532440" y="2564904"/>
            <a:ext cx="43204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직선 연결선 6"/>
          <p:cNvCxnSpPr/>
          <p:nvPr/>
        </p:nvCxnSpPr>
        <p:spPr>
          <a:xfrm>
            <a:off x="179512" y="4437112"/>
            <a:ext cx="295232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6444208" y="5301208"/>
            <a:ext cx="72008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948264" y="2579285"/>
            <a:ext cx="2736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‘~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때문에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’(= 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because)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322" y="4437112"/>
            <a:ext cx="37941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&lt;the number of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＋복수명사</a:t>
            </a:r>
            <a:r>
              <a:rPr lang="en-US" altLang="ko-KR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&gt; ‘~</a:t>
            </a:r>
            <a:r>
              <a:rPr lang="ko-KR" altLang="en-US" sz="1600" b="1" dirty="0">
                <a:solidFill>
                  <a:srgbClr val="0070C0"/>
                </a:solidFill>
                <a:ea typeface="HY강B" panose="02030600000101010101" pitchFamily="18" charset="-127"/>
              </a:rPr>
              <a:t>의 </a:t>
            </a:r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수</a:t>
            </a:r>
            <a:r>
              <a:rPr lang="en-US" altLang="ko-KR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’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67040" y="5315589"/>
            <a:ext cx="67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rgbClr val="0070C0"/>
                </a:solidFill>
                <a:ea typeface="HY강B" panose="02030600000101010101" pitchFamily="18" charset="-127"/>
              </a:rPr>
              <a:t>동사</a:t>
            </a:r>
            <a:endParaRPr lang="en-US" altLang="ko-KR" sz="1600" b="1" dirty="0">
              <a:solidFill>
                <a:srgbClr val="0070C0"/>
              </a:solidFill>
              <a:ea typeface="HY강B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89914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11560" y="1901723"/>
            <a:ext cx="7632848" cy="4623621"/>
          </a:xfrm>
          <a:prstGeom prst="rect">
            <a:avLst/>
          </a:prstGeom>
          <a:solidFill>
            <a:schemeClr val="accent5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40000" indent="-457200" algn="just"/>
            <a:endParaRPr lang="en-US" altLang="ko-KR" b="1" dirty="0" smtClean="0">
              <a:solidFill>
                <a:schemeClr val="bg2">
                  <a:lumMod val="50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540000" indent="-457200" algn="just">
              <a:lnSpc>
                <a:spcPct val="110000"/>
              </a:lnSpc>
            </a:pPr>
            <a:r>
              <a:rPr lang="en-US" altLang="ko-KR" sz="2800" b="1" dirty="0" smtClean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2800" dirty="0">
                <a:solidFill>
                  <a:srgbClr val="FF3399"/>
                </a:solidFill>
                <a:latin typeface="맑은 고딕" pitchFamily="50" charset="-127"/>
                <a:ea typeface="맑은 고딕" pitchFamily="50" charset="-127"/>
              </a:rPr>
              <a:t>I’m looking forward to having no homework next week.</a:t>
            </a:r>
          </a:p>
          <a:p>
            <a:pPr marL="540000" indent="-457200" algn="just">
              <a:lnSpc>
                <a:spcPct val="110000"/>
              </a:lnSpc>
            </a:pPr>
            <a:r>
              <a:rPr lang="en-US" altLang="ko-KR" sz="2800" b="1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B </a:t>
            </a:r>
            <a:r>
              <a:rPr lang="en-US" altLang="ko-KR" sz="2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 are the chances?</a:t>
            </a:r>
          </a:p>
          <a:p>
            <a:pPr marL="540000" indent="-457200" algn="just">
              <a:lnSpc>
                <a:spcPct val="110000"/>
              </a:lnSpc>
            </a:pPr>
            <a:r>
              <a:rPr lang="en-US" altLang="ko-KR" sz="2800" b="1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2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Well..., who knows? The teacher may give us a break.</a:t>
            </a:r>
          </a:p>
          <a:p>
            <a:pPr marL="540000" indent="-457200" algn="just">
              <a:lnSpc>
                <a:spcPct val="110000"/>
              </a:lnSpc>
            </a:pPr>
            <a:r>
              <a:rPr lang="en-US" altLang="ko-KR" sz="2800" b="1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B </a:t>
            </a:r>
            <a:r>
              <a:rPr lang="en-US" altLang="ko-KR" sz="2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 sounds great, but that’s impossible. He has never </a:t>
            </a:r>
            <a:r>
              <a:rPr lang="en-US" altLang="ko-KR" sz="28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skipped giving </a:t>
            </a:r>
            <a:r>
              <a:rPr lang="en-US" altLang="ko-KR" sz="2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us homework before.</a:t>
            </a:r>
          </a:p>
          <a:p>
            <a:pPr marL="540000" indent="-457200" algn="just">
              <a:lnSpc>
                <a:spcPct val="110000"/>
              </a:lnSpc>
            </a:pPr>
            <a:r>
              <a:rPr lang="en-US" altLang="ko-KR" sz="2800" b="1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2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Yeah. You’re right.</a:t>
            </a:r>
            <a:endParaRPr lang="ko-KR" altLang="en-US" sz="28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HY강B" pitchFamily="18" charset="-127"/>
              </a:rPr>
              <a:t>  Expression 1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971600" y="1325660"/>
            <a:ext cx="423127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 smtClean="0">
                <a:solidFill>
                  <a:schemeClr val="bg1"/>
                </a:solidFill>
                <a:latin typeface="HY강B" panose="020B0600000101010101" charset="-127"/>
                <a:ea typeface="HY강B" panose="020B0600000101010101" charset="-127"/>
              </a:rPr>
              <a:t>기대 표현하기</a:t>
            </a:r>
            <a:endParaRPr lang="ko-KR" altLang="en-US" sz="2400" dirty="0">
              <a:solidFill>
                <a:schemeClr val="bg1"/>
              </a:solidFill>
              <a:latin typeface="HY강B" panose="020B0600000101010101" charset="-127"/>
              <a:ea typeface="HY강B" panose="020B0600000101010101" charset="-127"/>
            </a:endParaRPr>
          </a:p>
        </p:txBody>
      </p:sp>
      <p:sp>
        <p:nvSpPr>
          <p:cNvPr id="15" name="눈물 방울 14"/>
          <p:cNvSpPr/>
          <p:nvPr/>
        </p:nvSpPr>
        <p:spPr>
          <a:xfrm rot="16200000">
            <a:off x="349762" y="1222986"/>
            <a:ext cx="720080" cy="667611"/>
          </a:xfrm>
          <a:prstGeom prst="teardrop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3778" y="126004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3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8289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9512" y="1199646"/>
            <a:ext cx="8352928" cy="5253690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ko-KR" altLang="en-US" sz="2100" b="1" dirty="0" smtClean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▶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기대 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표현하기</a:t>
            </a:r>
            <a:endParaRPr lang="en-US" altLang="ko-KR" sz="21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/>
                <a:ea typeface="맑은 고딕"/>
              </a:rPr>
              <a:t>I’m </a:t>
            </a:r>
            <a:r>
              <a:rPr lang="en-US" altLang="ko-KR" sz="2100" dirty="0">
                <a:solidFill>
                  <a:schemeClr val="tx1"/>
                </a:solidFill>
                <a:latin typeface="맑은 고딕"/>
                <a:ea typeface="맑은 고딕"/>
              </a:rPr>
              <a:t>looking forward to meeting her again.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/>
                <a:ea typeface="맑은 고딕"/>
              </a:rPr>
              <a:t>I </a:t>
            </a:r>
            <a:r>
              <a:rPr lang="en-US" altLang="ko-KR" sz="2100" dirty="0">
                <a:solidFill>
                  <a:schemeClr val="tx1"/>
                </a:solidFill>
                <a:latin typeface="맑은 고딕"/>
                <a:ea typeface="맑은 고딕"/>
              </a:rPr>
              <a:t>hope to watch the game.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/>
                <a:ea typeface="맑은 고딕"/>
              </a:rPr>
              <a:t>I </a:t>
            </a:r>
            <a:r>
              <a:rPr lang="en-US" altLang="ko-KR" sz="2100" dirty="0">
                <a:solidFill>
                  <a:schemeClr val="tx1"/>
                </a:solidFill>
                <a:latin typeface="맑은 고딕"/>
                <a:ea typeface="맑은 고딕"/>
              </a:rPr>
              <a:t>can’t wait to visit there.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/>
                <a:ea typeface="맑은 고딕"/>
              </a:rPr>
              <a:t>I </a:t>
            </a:r>
            <a:r>
              <a:rPr lang="en-US" altLang="ko-KR" sz="2100" dirty="0">
                <a:solidFill>
                  <a:schemeClr val="tx1"/>
                </a:solidFill>
                <a:latin typeface="맑은 고딕"/>
                <a:ea typeface="맑은 고딕"/>
              </a:rPr>
              <a:t>can’t wait for my vacation.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/>
                <a:ea typeface="맑은 고딕"/>
              </a:rPr>
              <a:t>It’ll </a:t>
            </a:r>
            <a:r>
              <a:rPr lang="en-US" altLang="ko-KR" sz="2100" dirty="0">
                <a:solidFill>
                  <a:schemeClr val="tx1"/>
                </a:solidFill>
                <a:latin typeface="맑은 고딕"/>
                <a:ea typeface="맑은 고딕"/>
              </a:rPr>
              <a:t>be nice to travel into space.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/>
                <a:ea typeface="맑은 고딕"/>
              </a:rPr>
              <a:t>I </a:t>
            </a:r>
            <a:r>
              <a:rPr lang="en-US" altLang="ko-KR" sz="2100" dirty="0">
                <a:solidFill>
                  <a:schemeClr val="tx1"/>
                </a:solidFill>
                <a:latin typeface="맑은 고딕"/>
                <a:ea typeface="맑은 고딕"/>
              </a:rPr>
              <a:t>expect that you’ll win the gold medal.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/>
                <a:ea typeface="맑은 고딕"/>
              </a:rPr>
              <a:t>I’m </a:t>
            </a:r>
            <a:r>
              <a:rPr lang="en-US" altLang="ko-KR" sz="2100" dirty="0">
                <a:solidFill>
                  <a:schemeClr val="tx1"/>
                </a:solidFill>
                <a:latin typeface="맑은 고딕"/>
                <a:ea typeface="맑은 고딕"/>
              </a:rPr>
              <a:t>really eager to join the club.</a:t>
            </a:r>
            <a:endParaRPr lang="ko-KR" altLang="en-US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1</a:t>
            </a:r>
            <a:endParaRPr lang="en-US" altLang="ko-KR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2299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11560" y="1901723"/>
            <a:ext cx="7632848" cy="4623621"/>
          </a:xfrm>
          <a:prstGeom prst="rect">
            <a:avLst/>
          </a:prstGeom>
          <a:solidFill>
            <a:schemeClr val="accent5">
              <a:lumMod val="40000"/>
              <a:lumOff val="6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40000" indent="-457200" algn="just">
              <a:lnSpc>
                <a:spcPct val="150000"/>
              </a:lnSpc>
            </a:pPr>
            <a:r>
              <a:rPr lang="en-US" altLang="ko-KR" sz="2800" b="1" dirty="0" smtClean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2800" dirty="0">
                <a:solidFill>
                  <a:srgbClr val="FF3399"/>
                </a:solidFill>
                <a:latin typeface="맑은 고딕" pitchFamily="50" charset="-127"/>
                <a:ea typeface="맑은 고딕" pitchFamily="50" charset="-127"/>
              </a:rPr>
              <a:t>What are you interested in?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B </a:t>
            </a:r>
            <a:r>
              <a:rPr lang="en-US" altLang="ko-KR" sz="2800" dirty="0">
                <a:solidFill>
                  <a:srgbClr val="FF3399"/>
                </a:solidFill>
                <a:latin typeface="맑은 고딕" pitchFamily="50" charset="-127"/>
                <a:ea typeface="맑은 고딕" pitchFamily="50" charset="-127"/>
              </a:rPr>
              <a:t>I’m interested in super foods.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2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really care about your health, don’t you?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B </a:t>
            </a:r>
            <a:r>
              <a:rPr lang="en-US" altLang="ko-KR" sz="2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Yes, </a:t>
            </a:r>
            <a:r>
              <a:rPr lang="en-US" altLang="ko-KR" sz="2800" dirty="0">
                <a:solidFill>
                  <a:srgbClr val="FF3399"/>
                </a:solidFill>
                <a:latin typeface="맑은 고딕" pitchFamily="50" charset="-127"/>
                <a:ea typeface="맑은 고딕" pitchFamily="50" charset="-127"/>
              </a:rPr>
              <a:t>I’m interested in eating more fruits and vegetables to </a:t>
            </a:r>
            <a:r>
              <a:rPr lang="en-US" altLang="ko-KR" sz="2800" dirty="0" smtClean="0">
                <a:solidFill>
                  <a:srgbClr val="FF3399"/>
                </a:solidFill>
                <a:latin typeface="맑은 고딕" pitchFamily="50" charset="-127"/>
                <a:ea typeface="맑은 고딕" pitchFamily="50" charset="-127"/>
              </a:rPr>
              <a:t>be healthy</a:t>
            </a:r>
            <a:r>
              <a:rPr lang="en-US" altLang="ko-KR" sz="2800" dirty="0">
                <a:solidFill>
                  <a:srgbClr val="FF3399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540000" indent="-457200" algn="just">
              <a:lnSpc>
                <a:spcPct val="150000"/>
              </a:lnSpc>
            </a:pPr>
            <a:r>
              <a:rPr lang="en-US" altLang="ko-KR" sz="2800" b="1" dirty="0">
                <a:solidFill>
                  <a:schemeClr val="bg2">
                    <a:lumMod val="50000"/>
                  </a:schemeClr>
                </a:solidFill>
                <a:latin typeface="맑은 고딕" pitchFamily="50" charset="-127"/>
                <a:ea typeface="맑은 고딕" pitchFamily="50" charset="-127"/>
              </a:rPr>
              <a:t>A </a:t>
            </a:r>
            <a:r>
              <a:rPr lang="en-US" altLang="ko-KR" sz="28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Wow, I’ll try them, too.</a:t>
            </a:r>
            <a:endParaRPr lang="ko-KR" altLang="en-US" sz="28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+mj-lt"/>
                <a:ea typeface="HY강B" pitchFamily="18" charset="-127"/>
              </a:rPr>
              <a:t>  Expression 1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971600" y="1325660"/>
            <a:ext cx="423127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HY강B" pitchFamily="18" charset="-127"/>
                <a:ea typeface="HY강B" pitchFamily="18" charset="-127"/>
              </a:rPr>
              <a:t>관심 묻고 표현하기</a:t>
            </a:r>
          </a:p>
        </p:txBody>
      </p:sp>
      <p:sp>
        <p:nvSpPr>
          <p:cNvPr id="15" name="눈물 방울 14"/>
          <p:cNvSpPr/>
          <p:nvPr/>
        </p:nvSpPr>
        <p:spPr>
          <a:xfrm rot="16200000">
            <a:off x="349762" y="1222986"/>
            <a:ext cx="720080" cy="667611"/>
          </a:xfrm>
          <a:prstGeom prst="teardrop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3778" y="1260048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3200" b="1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1307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06866" y="1147056"/>
            <a:ext cx="4365133" cy="5088078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100" b="1" dirty="0" smtClean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▶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관심 묻기</a:t>
            </a:r>
            <a:endParaRPr lang="en-US" altLang="ko-KR" sz="21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Are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interested in classical music?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 </a:t>
            </a:r>
            <a:r>
              <a:rPr lang="en-US" altLang="ko-KR" sz="21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(field) are you interested in?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enjoy playing games?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What’s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your favorite activity?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Which </a:t>
            </a:r>
            <a:r>
              <a:rPr lang="en-US" altLang="ko-KR" sz="21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subject do you like most?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 you like to do?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find tennis interesting?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HY강B" pitchFamily="18" charset="-127"/>
                <a:ea typeface="HY강B" pitchFamily="18" charset="-127"/>
              </a:rPr>
              <a:t>  Expression 2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HY강B" pitchFamily="18" charset="-127"/>
              <a:ea typeface="HY강B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4683163" y="1156852"/>
            <a:ext cx="4176464" cy="5078282"/>
          </a:xfrm>
          <a:prstGeom prst="rect">
            <a:avLst/>
          </a:prstGeom>
          <a:solidFill>
            <a:srgbClr val="00B050">
              <a:alpha val="1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</a:pPr>
            <a:r>
              <a:rPr lang="ko-KR" altLang="en-US" sz="2400" dirty="0" smtClean="0">
                <a:solidFill>
                  <a:schemeClr val="accent6"/>
                </a:solidFill>
                <a:latin typeface="맑은 고딕" pitchFamily="50" charset="-127"/>
                <a:ea typeface="맑은 고딕" pitchFamily="50" charset="-127"/>
              </a:rPr>
              <a:t>▶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관심 표현하기</a:t>
            </a:r>
            <a:endParaRPr lang="en-US" altLang="ko-KR" sz="2100" b="1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I’m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interested in collecting coins.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My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main interest is watching movies.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I’m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fascinated by drawing cartoons.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What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like to do most is to make model cars.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spc="-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</a:t>
            </a:r>
            <a:r>
              <a:rPr lang="en-US" altLang="ko-KR" sz="2100" spc="-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usually enjoy skiing in winter.</a:t>
            </a:r>
            <a:endParaRPr lang="en-US" altLang="ko-KR" sz="2100" spc="-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3520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468048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52000" algn="just">
              <a:lnSpc>
                <a:spcPct val="150000"/>
              </a:lnSpc>
            </a:pP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 명사절을 이끌면 ‘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~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라는 것’의 의미이다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이때의 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절은 문장에서 주어</a:t>
            </a:r>
            <a:r>
              <a:rPr lang="en-US" altLang="ko-KR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목적어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보어의 </a:t>
            </a:r>
            <a:r>
              <a:rPr lang="ko-KR" altLang="en-US" sz="2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역할을 한다</a:t>
            </a:r>
            <a:r>
              <a:rPr lang="en-US" altLang="ko-KR" sz="24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252000" algn="just"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400" b="1" dirty="0" smtClean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주어</a:t>
            </a:r>
            <a:r>
              <a:rPr lang="en-US" altLang="ko-KR" sz="2400" b="1" dirty="0" smtClean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he became a teacher is true.</a:t>
            </a:r>
          </a:p>
          <a:p>
            <a:pPr marL="252000" algn="just">
              <a:lnSpc>
                <a:spcPct val="150000"/>
              </a:lnSpc>
            </a:pP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	     →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is true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he became a teacher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252000" algn="just">
              <a:lnSpc>
                <a:spcPct val="150000"/>
              </a:lnSpc>
            </a:pPr>
            <a:r>
              <a:rPr lang="en-US" altLang="ko-KR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목적어</a:t>
            </a:r>
            <a:r>
              <a:rPr lang="en-US" altLang="ko-KR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believe 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he is guilty.</a:t>
            </a:r>
          </a:p>
          <a:p>
            <a:pPr marL="252000" algn="just">
              <a:lnSpc>
                <a:spcPct val="150000"/>
              </a:lnSpc>
            </a:pPr>
            <a:r>
              <a:rPr lang="en-US" altLang="ko-KR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3. </a:t>
            </a:r>
            <a:r>
              <a:rPr lang="ko-KR" altLang="en-US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보어</a:t>
            </a:r>
            <a:r>
              <a:rPr lang="en-US" altLang="ko-KR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surprising fact is 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she didn’t even read it. </a:t>
            </a:r>
          </a:p>
          <a:p>
            <a:pPr marL="252000" algn="just">
              <a:lnSpc>
                <a:spcPct val="150000"/>
              </a:lnSpc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cf. that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 이끄는 명사절은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fact, news, idea, information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등과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252000" algn="just">
              <a:lnSpc>
                <a:spcPct val="150000"/>
              </a:lnSpc>
            </a:pP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쓰여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동격을 나타내기도 한다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594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news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that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they won the game was not true.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5112568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명사절을 이끄는 종속접속사 </a:t>
            </a:r>
            <a:r>
              <a:rPr lang="en-US" altLang="ko-KR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_ that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종속접속사 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Ⅰ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A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10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00844"/>
            <a:ext cx="8608305" cy="4896508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와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whether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 명사절을 이끌면 ‘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~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인지 아닌지’의 의미이다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이 절은 문장에서 주어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목적어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보어의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역할을 한다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altLang="ko-KR" sz="2400" b="1" dirty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1 </a:t>
            </a:r>
            <a:r>
              <a:rPr lang="ko-KR" altLang="en-US" sz="2400" b="1" dirty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주어</a:t>
            </a:r>
            <a:r>
              <a:rPr lang="en-US" altLang="ko-KR" sz="2400" b="1" dirty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Whether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he may come or not doesn’t matter.</a:t>
            </a:r>
          </a:p>
          <a:p>
            <a:pPr algn="just">
              <a:lnSpc>
                <a:spcPct val="150000"/>
              </a:lnSpc>
            </a:pPr>
            <a:r>
              <a:rPr lang="en-US" altLang="ko-KR" sz="2400" b="1" dirty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2 </a:t>
            </a:r>
            <a:r>
              <a:rPr lang="ko-KR" altLang="en-US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목적어</a:t>
            </a:r>
            <a:r>
              <a:rPr lang="en-US" altLang="ko-KR" sz="2400" b="1" dirty="0" smtClean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wonder </a:t>
            </a:r>
            <a:r>
              <a:rPr lang="en-US" altLang="ko-KR" sz="2100" b="1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if〔whether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〕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he is honest.</a:t>
            </a:r>
          </a:p>
          <a:p>
            <a:pPr algn="just">
              <a:lnSpc>
                <a:spcPct val="150000"/>
              </a:lnSpc>
            </a:pPr>
            <a:r>
              <a:rPr lang="en-US" altLang="ko-KR" sz="2400" b="1" dirty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3 </a:t>
            </a:r>
            <a:r>
              <a:rPr lang="ko-KR" altLang="en-US" sz="2400" b="1" dirty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보어</a:t>
            </a:r>
            <a:r>
              <a:rPr lang="en-US" altLang="ko-KR" sz="2400" b="1" dirty="0">
                <a:solidFill>
                  <a:srgbClr val="17375E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His interest is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whether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 move to Chicago or not.</a:t>
            </a:r>
          </a:p>
          <a:p>
            <a:pPr algn="just">
              <a:lnSpc>
                <a:spcPct val="150000"/>
              </a:lnSpc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cf. if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절은 </a:t>
            </a:r>
            <a:r>
              <a:rPr lang="ko-KR" altLang="en-US" sz="2100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문두에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나오는 주어 또는 보어로 쓰이지 않는다는 점에 주의한다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 he takes the medicine or not is none of my business. (×)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problem was if she would agree. (×)</a:t>
            </a: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6912768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명사절을 이끄는 종속접속사 </a:t>
            </a:r>
            <a:r>
              <a:rPr lang="en-US" altLang="ko-KR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_ if, whether</a:t>
            </a:r>
            <a:r>
              <a:rPr lang="ko-KR" altLang="en-US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종류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종속접속사 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Ⅰ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B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08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종속접속사 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Ⅰ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247598" y="2276872"/>
            <a:ext cx="7204259" cy="2952328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or not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 위치</a:t>
            </a:r>
          </a:p>
          <a:p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명사절을 이끄는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whether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는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바로 뒤에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or not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을 쓸 수 있지만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바로 뒤에는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or not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을 쓸 수 없다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I don’t know </a:t>
            </a:r>
            <a:r>
              <a:rPr lang="en-US" altLang="ko-KR" sz="21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whether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or 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not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is correct.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 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나는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그것이 맞는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것인지 아닌지 모르겠다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I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don’t know </a:t>
            </a:r>
            <a:r>
              <a:rPr lang="en-US" altLang="ko-KR" sz="21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whether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it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is correct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or not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I don’t know</a:t>
            </a:r>
            <a:r>
              <a:rPr lang="en-US" altLang="ko-KR" sz="21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if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is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correct 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or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not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(O)</a:t>
            </a:r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I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don’t know</a:t>
            </a:r>
            <a:r>
              <a:rPr lang="en-US" altLang="ko-KR" sz="21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if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or not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it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is correct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(×)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오각형 10"/>
          <p:cNvSpPr/>
          <p:nvPr/>
        </p:nvSpPr>
        <p:spPr>
          <a:xfrm>
            <a:off x="594206" y="1844824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" name="순서도: 대체 처리 11"/>
          <p:cNvSpPr/>
          <p:nvPr/>
        </p:nvSpPr>
        <p:spPr>
          <a:xfrm>
            <a:off x="755576" y="1052737"/>
            <a:ext cx="7056784" cy="576064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명사절을 이끄는 종속접속사 </a:t>
            </a:r>
            <a:r>
              <a:rPr lang="en-US" altLang="ko-KR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_ if, whether</a:t>
            </a:r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종류</a:t>
            </a:r>
          </a:p>
        </p:txBody>
      </p:sp>
      <p:sp>
        <p:nvSpPr>
          <p:cNvPr id="13" name="눈물 방울 12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>
                <a:solidFill>
                  <a:srgbClr val="7030A0"/>
                </a:solidFill>
              </a:rPr>
              <a:t>B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90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순서도: 대체 처리 7"/>
          <p:cNvSpPr/>
          <p:nvPr/>
        </p:nvSpPr>
        <p:spPr>
          <a:xfrm>
            <a:off x="284175" y="1781526"/>
            <a:ext cx="8608305" cy="4743817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indent="-457200" algn="just">
              <a:lnSpc>
                <a:spcPct val="150000"/>
              </a:lnSpc>
              <a:buAutoNum type="arabicPeriod"/>
            </a:pPr>
            <a:r>
              <a:rPr lang="ko-KR" altLang="en-US" sz="2400" b="1" dirty="0" smtClean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시간을 </a:t>
            </a:r>
            <a:r>
              <a:rPr lang="ko-KR" altLang="en-US" sz="2400" b="1" dirty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나타내는 </a:t>
            </a:r>
            <a:r>
              <a:rPr lang="ko-KR" altLang="en-US" sz="2400" b="1" dirty="0" smtClean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종속접속사</a:t>
            </a:r>
            <a:endParaRPr lang="en-US" altLang="ko-KR" sz="2400" b="1" dirty="0" smtClean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endParaRPr lang="en-US" altLang="ko-KR" sz="2400" b="1" dirty="0" smtClean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2400" b="1" dirty="0" smtClean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endParaRPr lang="en-US" altLang="ko-KR" sz="2400" b="1" dirty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endParaRPr lang="en-US" altLang="ko-KR" sz="2400" b="1" dirty="0" smtClean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endParaRPr lang="en-US" altLang="ko-KR" sz="2400" b="1" dirty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400" b="1" dirty="0" smtClean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r>
              <a:rPr lang="en-US" altLang="ko-KR" sz="2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cf</a:t>
            </a:r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시간의 부사절에서 </a:t>
            </a:r>
            <a:r>
              <a:rPr lang="ko-KR" altLang="en-US" sz="20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미래를 </a:t>
            </a:r>
            <a:r>
              <a:rPr lang="ko-KR" altLang="en-US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나타낼 때</a:t>
            </a:r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미래 대신 현재시제를 쓴다</a:t>
            </a:r>
            <a:r>
              <a:rPr lang="en-US" altLang="ko-KR" sz="20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When it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stops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raining, we </a:t>
            </a:r>
            <a:r>
              <a:rPr lang="en-US" altLang="ko-KR" sz="21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will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leave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2100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순서도: 대체 처리 6"/>
          <p:cNvSpPr/>
          <p:nvPr/>
        </p:nvSpPr>
        <p:spPr>
          <a:xfrm>
            <a:off x="755576" y="1052736"/>
            <a:ext cx="4752528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부사절을 이끄는 종속접속사 </a:t>
            </a:r>
            <a:r>
              <a:rPr lang="en-US" altLang="ko-KR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종속접속사 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Ⅰ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눈물 방울 9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C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935615"/>
              </p:ext>
            </p:extLst>
          </p:nvPr>
        </p:nvGraphicFramePr>
        <p:xfrm>
          <a:off x="539552" y="2612360"/>
          <a:ext cx="8148396" cy="29768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224136"/>
                <a:gridCol w="1584176"/>
                <a:gridCol w="5340084"/>
              </a:tblGrid>
              <a:tr h="406400">
                <a:tc>
                  <a:txBody>
                    <a:bodyPr/>
                    <a:lstStyle/>
                    <a:p>
                      <a:r>
                        <a:rPr lang="en-US" altLang="ko-KR" sz="1600" b="0" dirty="0" smtClean="0">
                          <a:latin typeface="+mj-lt"/>
                        </a:rPr>
                        <a:t>when</a:t>
                      </a:r>
                      <a:endParaRPr lang="ko-KR" altLang="en-US" sz="1600" b="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600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~</a:t>
                      </a:r>
                      <a:r>
                        <a:rPr lang="ko-KR" altLang="en-US" sz="1600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할</a:t>
                      </a:r>
                      <a:r>
                        <a:rPr lang="en-US" altLang="ko-KR" sz="1600" b="0" baseline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 </a:t>
                      </a:r>
                      <a:r>
                        <a:rPr lang="ko-KR" altLang="en-US" sz="1600" b="0" baseline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때</a:t>
                      </a:r>
                      <a:endParaRPr lang="ko-KR" altLang="en-US" sz="1600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1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When</a:t>
                      </a: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 I arrived at the office, he was arguing with her.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altLang="ko-KR" sz="1600" b="0" dirty="0" smtClean="0">
                          <a:latin typeface="+mj-lt"/>
                        </a:rPr>
                        <a:t>while</a:t>
                      </a:r>
                      <a:endParaRPr lang="ko-KR" altLang="en-US" sz="1600" b="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600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~</a:t>
                      </a:r>
                      <a:r>
                        <a:rPr lang="ko-KR" altLang="en-US" sz="1600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하는 동안에</a:t>
                      </a:r>
                      <a:endParaRPr lang="ko-KR" altLang="en-US" sz="1600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1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While</a:t>
                      </a: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 you were sleeping, we had dinner.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altLang="ko-KR" sz="1600" b="0" dirty="0" smtClean="0">
                          <a:latin typeface="+mj-lt"/>
                        </a:rPr>
                        <a:t>as</a:t>
                      </a:r>
                      <a:endParaRPr lang="ko-KR" altLang="en-US" sz="1600" b="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600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~</a:t>
                      </a:r>
                      <a:r>
                        <a:rPr lang="ko-KR" altLang="en-US" sz="1600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할 때</a:t>
                      </a:r>
                      <a:r>
                        <a:rPr lang="en-US" altLang="ko-KR" sz="1600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, ~</a:t>
                      </a:r>
                      <a:r>
                        <a:rPr lang="ko-KR" altLang="en-US" sz="1600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하면서</a:t>
                      </a:r>
                      <a:endParaRPr lang="ko-KR" altLang="en-US" sz="1600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1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As</a:t>
                      </a: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 my sister studies, she listens to classical music.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168019">
                <a:tc>
                  <a:txBody>
                    <a:bodyPr/>
                    <a:lstStyle/>
                    <a:p>
                      <a:r>
                        <a:rPr lang="en-US" altLang="ko-KR" sz="1600" b="0" dirty="0" smtClean="0">
                          <a:latin typeface="+mj-lt"/>
                        </a:rPr>
                        <a:t>before/after</a:t>
                      </a:r>
                      <a:endParaRPr lang="ko-KR" altLang="en-US" sz="1600" b="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600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~</a:t>
                      </a:r>
                      <a:r>
                        <a:rPr lang="ko-KR" altLang="en-US" sz="1600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전에</a:t>
                      </a:r>
                      <a:r>
                        <a:rPr lang="en-US" altLang="ko-KR" sz="1600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/~</a:t>
                      </a:r>
                      <a:r>
                        <a:rPr lang="ko-KR" altLang="en-US" sz="1600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후에</a:t>
                      </a:r>
                      <a:endParaRPr lang="ko-KR" altLang="en-US" sz="1600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I go to work by 10 </a:t>
                      </a:r>
                      <a:r>
                        <a:rPr lang="en-US" altLang="ko-KR" b="1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after</a:t>
                      </a: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 I drive my child to school.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197741">
                <a:tc>
                  <a:txBody>
                    <a:bodyPr/>
                    <a:lstStyle/>
                    <a:p>
                      <a:r>
                        <a:rPr lang="en-US" altLang="ko-KR" sz="1600" b="0" dirty="0" err="1" smtClean="0">
                          <a:latin typeface="+mj-lt"/>
                        </a:rPr>
                        <a:t>until</a:t>
                      </a:r>
                      <a:r>
                        <a:rPr lang="en-US" altLang="ko-KR" sz="1600" b="0" dirty="0" err="1" smtClean="0">
                          <a:solidFill>
                            <a:schemeClr val="tx1"/>
                          </a:solidFill>
                          <a:latin typeface="+mj-lt"/>
                          <a:ea typeface="맑은 고딕" pitchFamily="50" charset="-127"/>
                        </a:rPr>
                        <a:t>〔till</a:t>
                      </a: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+mj-lt"/>
                          <a:ea typeface="맑은 고딕" pitchFamily="50" charset="-127"/>
                        </a:rPr>
                        <a:t>〕 </a:t>
                      </a:r>
                      <a:endParaRPr lang="ko-KR" altLang="en-US" sz="1600" b="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600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~</a:t>
                      </a:r>
                      <a:r>
                        <a:rPr lang="ko-KR" altLang="en-US" sz="1600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할 때까지</a:t>
                      </a:r>
                      <a:endParaRPr lang="ko-KR" altLang="en-US" sz="1600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We should finish the work </a:t>
                      </a:r>
                      <a:r>
                        <a:rPr lang="en-US" altLang="ko-KR" b="1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until</a:t>
                      </a: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 the supervisor comes.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168019">
                <a:tc>
                  <a:txBody>
                    <a:bodyPr/>
                    <a:lstStyle/>
                    <a:p>
                      <a:r>
                        <a:rPr lang="en-US" altLang="ko-KR" sz="1600" b="0" dirty="0" smtClean="0">
                          <a:latin typeface="+mj-lt"/>
                        </a:rPr>
                        <a:t>since</a:t>
                      </a:r>
                      <a:endParaRPr lang="ko-KR" altLang="en-US" sz="1600" b="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600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~ </a:t>
                      </a:r>
                      <a:r>
                        <a:rPr lang="ko-KR" altLang="en-US" sz="1600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이래로</a:t>
                      </a:r>
                      <a:endParaRPr lang="ko-KR" altLang="en-US" sz="1600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It has been two years </a:t>
                      </a:r>
                      <a:r>
                        <a:rPr lang="en-US" altLang="ko-KR" b="1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since</a:t>
                      </a:r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 I graduated from</a:t>
                      </a:r>
                    </a:p>
                    <a:p>
                      <a:r>
                        <a:rPr lang="en-US" altLang="ko-KR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college.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052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종속접속사 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Ⅰ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0" name="순서도: 대체 처리 9"/>
          <p:cNvSpPr/>
          <p:nvPr/>
        </p:nvSpPr>
        <p:spPr>
          <a:xfrm>
            <a:off x="1247598" y="2276872"/>
            <a:ext cx="7204259" cy="2952328"/>
          </a:xfrm>
          <a:prstGeom prst="flowChartAlternateProcess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기타 시간의 부사절을 이끄는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표현 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every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time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은 ‘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~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할 때마다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,’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as soon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as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는 ‘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~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하자마자’라는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의미로 접속사처럼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쓰인다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en-US" altLang="ko-KR" sz="2100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Every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time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you fall down,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I’ll be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there to catch you. (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네가 넘어질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때마다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내가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그곳에서 너를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잡아줄 것이다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•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As soon as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put food in 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bowl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the cat showed up.</a:t>
            </a:r>
          </a:p>
          <a:p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내가 음식을 그릇에 놓자마자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그 고양이가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나타났다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.)</a:t>
            </a:r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오각형 10"/>
          <p:cNvSpPr/>
          <p:nvPr/>
        </p:nvSpPr>
        <p:spPr>
          <a:xfrm>
            <a:off x="594206" y="1844824"/>
            <a:ext cx="2052353" cy="432048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rgbClr val="FF0066"/>
                </a:solidFill>
              </a:rPr>
              <a:t>Plus </a:t>
            </a:r>
            <a:r>
              <a:rPr lang="en-US" altLang="ko-KR" dirty="0" smtClean="0">
                <a:solidFill>
                  <a:schemeClr val="tx1"/>
                </a:solidFill>
              </a:rPr>
              <a:t>Grammar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" name="순서도: 대체 처리 11"/>
          <p:cNvSpPr/>
          <p:nvPr/>
        </p:nvSpPr>
        <p:spPr>
          <a:xfrm>
            <a:off x="755576" y="1052736"/>
            <a:ext cx="4752528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부사절을 이끄는 종속접속사 </a:t>
            </a:r>
            <a:r>
              <a:rPr lang="en-US" altLang="ko-KR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눈물 방울 12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C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88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종속접속사 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Ⅰ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순서도: 대체 처리 4"/>
          <p:cNvSpPr/>
          <p:nvPr/>
        </p:nvSpPr>
        <p:spPr>
          <a:xfrm>
            <a:off x="755576" y="1052736"/>
            <a:ext cx="482453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부사절을 이끄는 종속접속사 </a:t>
            </a:r>
            <a:r>
              <a:rPr lang="en-US" altLang="ko-KR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1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눈물 방울 5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C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sp>
        <p:nvSpPr>
          <p:cNvPr id="8" name="순서도: 대체 처리 7"/>
          <p:cNvSpPr/>
          <p:nvPr/>
        </p:nvSpPr>
        <p:spPr>
          <a:xfrm>
            <a:off x="284175" y="1781526"/>
            <a:ext cx="8608305" cy="4743817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400" b="1" dirty="0" smtClean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조건을 </a:t>
            </a:r>
            <a:r>
              <a:rPr lang="ko-KR" altLang="en-US" sz="2400" b="1" dirty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나타내는 </a:t>
            </a:r>
            <a:r>
              <a:rPr lang="ko-KR" altLang="en-US" sz="2400" b="1" dirty="0" smtClean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종속접속사</a:t>
            </a:r>
            <a:endParaRPr lang="en-US" altLang="ko-KR" sz="2400" b="1" dirty="0" smtClean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2400" b="1" dirty="0" smtClean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2400" b="1" dirty="0" smtClean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endParaRPr lang="en-US" altLang="ko-KR" sz="2400" b="1" dirty="0" smtClean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cf.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조건의 부사절에서 미래의 뜻을 나타낼 때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미래 대신 현재시제를 쓴다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If you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need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a truck, I </a:t>
            </a:r>
            <a:r>
              <a:rPr lang="en-US" altLang="ko-KR" sz="21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will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lend you mine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2400" b="1" dirty="0" smtClean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400" b="1" dirty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400" b="1" dirty="0" smtClean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400" b="1" dirty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216947"/>
              </p:ext>
            </p:extLst>
          </p:nvPr>
        </p:nvGraphicFramePr>
        <p:xfrm>
          <a:off x="497802" y="2708920"/>
          <a:ext cx="8148396" cy="10464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224136"/>
                <a:gridCol w="1584176"/>
                <a:gridCol w="5340084"/>
              </a:tblGrid>
              <a:tr h="406400">
                <a:tc>
                  <a:txBody>
                    <a:bodyPr/>
                    <a:lstStyle/>
                    <a:p>
                      <a:r>
                        <a:rPr lang="en-US" altLang="ko-KR" sz="1800" b="0" dirty="0" smtClean="0">
                          <a:latin typeface="+mj-lt"/>
                        </a:rPr>
                        <a:t>if</a:t>
                      </a:r>
                      <a:endParaRPr lang="ko-KR" altLang="en-US" sz="1800" b="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800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만약 </a:t>
                      </a:r>
                      <a:r>
                        <a:rPr lang="en-US" altLang="ko-KR" sz="1800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~</a:t>
                      </a:r>
                      <a:r>
                        <a:rPr lang="ko-KR" altLang="en-US" sz="1800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라면</a:t>
                      </a:r>
                      <a:endParaRPr lang="ko-KR" altLang="en-US" sz="1800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If you are tired, you’d better take a rest.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457696">
                <a:tc>
                  <a:txBody>
                    <a:bodyPr/>
                    <a:lstStyle/>
                    <a:p>
                      <a:r>
                        <a:rPr lang="en-US" altLang="ko-KR" sz="1800" b="0" dirty="0" smtClean="0">
                          <a:latin typeface="+mj-lt"/>
                        </a:rPr>
                        <a:t>unless</a:t>
                      </a:r>
                    </a:p>
                    <a:p>
                      <a:r>
                        <a:rPr lang="en-US" altLang="ko-KR" sz="1800" b="0" dirty="0" smtClean="0">
                          <a:latin typeface="+mj-lt"/>
                        </a:rPr>
                        <a:t>=if</a:t>
                      </a:r>
                      <a:r>
                        <a:rPr lang="en-US" altLang="ko-KR" sz="1800" b="0" baseline="0" dirty="0" smtClean="0">
                          <a:latin typeface="+mj-lt"/>
                        </a:rPr>
                        <a:t> ~ not</a:t>
                      </a:r>
                      <a:endParaRPr lang="ko-KR" altLang="en-US" sz="1800" b="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800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만약 </a:t>
                      </a:r>
                      <a:r>
                        <a:rPr lang="en-US" altLang="ko-KR" sz="1800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~</a:t>
                      </a:r>
                      <a:r>
                        <a:rPr lang="ko-KR" altLang="en-US" sz="1800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하지 </a:t>
                      </a:r>
                      <a:endParaRPr lang="en-US" altLang="ko-KR" sz="1800" b="0" dirty="0" smtClean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  <a:p>
                      <a:r>
                        <a:rPr lang="ko-KR" altLang="en-US" sz="1800" b="0" dirty="0" smtClean="0">
                          <a:latin typeface="HY강M" panose="020B0600000101010101" charset="-127"/>
                          <a:ea typeface="HY강M" panose="020B0600000101010101" charset="-127"/>
                        </a:rPr>
                        <a:t>않는다면</a:t>
                      </a:r>
                      <a:endParaRPr lang="ko-KR" altLang="en-US" sz="1800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Unless you run faster, you’ll lose the race.</a:t>
                      </a:r>
                    </a:p>
                    <a:p>
                      <a:r>
                        <a:rPr lang="en-US" altLang="ko-KR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→ If you don’t run faster, you’ll lose the race.</a:t>
                      </a:r>
                      <a:endParaRPr lang="ko-KR" altLang="en-US" b="0" dirty="0">
                        <a:latin typeface="HY강M" panose="020B0600000101010101" charset="-127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902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altLang="ko-KR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종속접속사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Ⅱ /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접속부사 </a:t>
            </a:r>
            <a:r>
              <a:rPr lang="en-US" altLang="ko-KR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/ </a:t>
            </a:r>
            <a:r>
              <a:rPr lang="ko-KR" altLang="en-US" sz="2800" b="1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상관접속사</a:t>
            </a:r>
            <a:endParaRPr lang="ko-KR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5" name="순서도: 대체 처리 4"/>
          <p:cNvSpPr/>
          <p:nvPr/>
        </p:nvSpPr>
        <p:spPr>
          <a:xfrm>
            <a:off x="755576" y="1052736"/>
            <a:ext cx="4824536" cy="584775"/>
          </a:xfrm>
          <a:prstGeom prst="flowChartAlternateProcess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ko-KR" altLang="en-US" sz="2400" dirty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부사절을 이끄는 종속접속사 </a:t>
            </a:r>
            <a:r>
              <a:rPr lang="en-US" altLang="ko-KR" sz="240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rPr>
              <a:t>2</a:t>
            </a:r>
            <a:endParaRPr lang="ko-KR" altLang="en-US" sz="2400" dirty="0">
              <a:solidFill>
                <a:schemeClr val="bg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눈물 방울 5"/>
          <p:cNvSpPr/>
          <p:nvPr/>
        </p:nvSpPr>
        <p:spPr>
          <a:xfrm rot="16200000">
            <a:off x="257941" y="1006963"/>
            <a:ext cx="720080" cy="667611"/>
          </a:xfrm>
          <a:prstGeom prst="teardrop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rgbClr val="FF0066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1957" y="1044025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b="1" dirty="0" smtClean="0">
                <a:solidFill>
                  <a:srgbClr val="7030A0"/>
                </a:solidFill>
              </a:rPr>
              <a:t>D</a:t>
            </a:r>
            <a:endParaRPr lang="ko-KR" altLang="en-US" sz="3200" b="1" dirty="0">
              <a:solidFill>
                <a:srgbClr val="7030A0"/>
              </a:solidFill>
            </a:endParaRPr>
          </a:p>
        </p:txBody>
      </p:sp>
      <p:sp>
        <p:nvSpPr>
          <p:cNvPr id="8" name="순서도: 대체 처리 7"/>
          <p:cNvSpPr/>
          <p:nvPr/>
        </p:nvSpPr>
        <p:spPr>
          <a:xfrm>
            <a:off x="284175" y="1781526"/>
            <a:ext cx="8608305" cy="4743817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altLang="ko-KR" sz="2400" b="1" dirty="0" smtClean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2400" b="1" dirty="0" smtClean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조건을 </a:t>
            </a:r>
            <a:r>
              <a:rPr lang="ko-KR" altLang="en-US" sz="2400" b="1" dirty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나타내는 </a:t>
            </a:r>
            <a:r>
              <a:rPr lang="ko-KR" altLang="en-US" sz="2400" b="1" dirty="0" smtClean="0">
                <a:solidFill>
                  <a:schemeClr val="tx2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종속접속사</a:t>
            </a:r>
            <a:endParaRPr lang="en-US" altLang="ko-KR" sz="2400" b="1" dirty="0" smtClean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2400" b="1" dirty="0" smtClean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>
              <a:lnSpc>
                <a:spcPct val="150000"/>
              </a:lnSpc>
            </a:pPr>
            <a:endParaRPr lang="en-US" altLang="ko-KR" sz="2400" b="1" dirty="0" smtClean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 algn="just">
              <a:lnSpc>
                <a:spcPct val="150000"/>
              </a:lnSpc>
              <a:buAutoNum type="arabicPeriod"/>
            </a:pPr>
            <a:endParaRPr lang="en-US" altLang="ko-KR" sz="2400" b="1" dirty="0" smtClean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I can’t eat any more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as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I’m full. </a:t>
            </a:r>
            <a:r>
              <a:rPr lang="en-US" altLang="ko-KR" sz="2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&lt;</a:t>
            </a:r>
            <a:r>
              <a:rPr lang="ko-KR" altLang="en-US" sz="2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이유</a:t>
            </a:r>
            <a:r>
              <a:rPr lang="en-US" altLang="ko-KR" sz="21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&gt;</a:t>
            </a:r>
          </a:p>
          <a:p>
            <a:pPr algn="just"/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cf. because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다음에는 절이 오고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because of 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다음에는 </a:t>
            </a:r>
            <a:r>
              <a:rPr lang="ko-KR" altLang="en-US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명사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구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r>
              <a:rPr lang="ko-KR" altLang="en-US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 온다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Because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she lost the </a:t>
            </a:r>
            <a:r>
              <a:rPr lang="en-US" altLang="ko-KR" sz="2100" i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way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she took a taxi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We couldn’t see the mountain clearly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because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of</a:t>
            </a:r>
            <a:r>
              <a:rPr lang="en-US" altLang="ko-KR" sz="21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100" i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the </a:t>
            </a:r>
            <a:r>
              <a:rPr lang="en-US" altLang="ko-KR" sz="2100" i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fog</a:t>
            </a:r>
            <a:r>
              <a:rPr lang="en-US" altLang="ko-KR" sz="2100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2400" b="1" dirty="0">
              <a:solidFill>
                <a:schemeClr val="tx2">
                  <a:lumMod val="7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algn="just"/>
            <a:endParaRPr lang="en-US" altLang="ko-KR" sz="2100" dirty="0" smtClean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272717"/>
              </p:ext>
            </p:extLst>
          </p:nvPr>
        </p:nvGraphicFramePr>
        <p:xfrm>
          <a:off x="539553" y="2420888"/>
          <a:ext cx="8208912" cy="210844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126289"/>
                <a:gridCol w="4274310"/>
                <a:gridCol w="2808313"/>
              </a:tblGrid>
              <a:tr h="432048">
                <a:tc>
                  <a:txBody>
                    <a:bodyPr/>
                    <a:lstStyle/>
                    <a:p>
                      <a:r>
                        <a:rPr lang="ko-KR" altLang="en-US" sz="1800" b="0" dirty="0" smtClean="0">
                          <a:latin typeface="+mj-lt"/>
                        </a:rPr>
                        <a:t>이유</a:t>
                      </a:r>
                      <a:endParaRPr lang="ko-KR" altLang="en-US" sz="1800" b="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+mj-lt"/>
                          <a:ea typeface="HY강M" panose="020B0600000101010101" charset="-127"/>
                        </a:rPr>
                        <a:t>because, as, since</a:t>
                      </a:r>
                      <a:endParaRPr lang="ko-KR" altLang="en-US" b="0" dirty="0">
                        <a:latin typeface="+mj-lt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600" b="0" dirty="0" smtClean="0">
                          <a:latin typeface="HY강M" pitchFamily="18" charset="-127"/>
                          <a:ea typeface="HY강M" pitchFamily="18" charset="-127"/>
                        </a:rPr>
                        <a:t>~ </a:t>
                      </a:r>
                      <a:r>
                        <a:rPr lang="ko-KR" altLang="en-US" sz="1600" b="0" dirty="0" smtClean="0">
                          <a:latin typeface="HY강M" pitchFamily="18" charset="-127"/>
                          <a:ea typeface="HY강M" pitchFamily="18" charset="-127"/>
                        </a:rPr>
                        <a:t>때문에</a:t>
                      </a:r>
                      <a:endParaRPr lang="ko-KR" altLang="en-US" sz="1600" b="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182880">
                <a:tc rowSpan="2">
                  <a:txBody>
                    <a:bodyPr/>
                    <a:lstStyle/>
                    <a:p>
                      <a:r>
                        <a:rPr lang="ko-KR" altLang="en-US" sz="1800" b="0" dirty="0" smtClean="0">
                          <a:latin typeface="+mj-lt"/>
                        </a:rPr>
                        <a:t>양보</a:t>
                      </a:r>
                      <a:endParaRPr lang="ko-KR" altLang="en-US" sz="1800" b="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err="1" smtClean="0">
                          <a:latin typeface="+mj-lt"/>
                          <a:ea typeface="HY강M" panose="020B0600000101010101" charset="-127"/>
                        </a:rPr>
                        <a:t>although</a:t>
                      </a:r>
                      <a:r>
                        <a:rPr lang="en-US" altLang="ko-KR" sz="1800" b="0" kern="1200" dirty="0" err="1" smtClean="0">
                          <a:solidFill>
                            <a:schemeClr val="tx1"/>
                          </a:solidFill>
                          <a:latin typeface="+mj-lt"/>
                          <a:ea typeface="맑은 고딕" pitchFamily="50" charset="-127"/>
                          <a:cs typeface="+mn-cs"/>
                        </a:rPr>
                        <a:t>〔though</a:t>
                      </a:r>
                      <a:r>
                        <a:rPr lang="en-US" altLang="ko-KR" sz="1800" b="0" kern="1200" dirty="0" smtClean="0">
                          <a:solidFill>
                            <a:schemeClr val="tx1"/>
                          </a:solidFill>
                          <a:latin typeface="+mj-lt"/>
                          <a:ea typeface="맑은 고딕" pitchFamily="50" charset="-127"/>
                          <a:cs typeface="+mn-cs"/>
                        </a:rPr>
                        <a:t>〕 </a:t>
                      </a:r>
                      <a:r>
                        <a:rPr lang="en-US" altLang="ko-KR" b="0" dirty="0" smtClean="0">
                          <a:latin typeface="+mj-lt"/>
                          <a:ea typeface="HY강M" panose="020B0600000101010101" charset="-127"/>
                        </a:rPr>
                        <a:t>, even though</a:t>
                      </a:r>
                      <a:endParaRPr lang="ko-KR" altLang="en-US" b="0" dirty="0">
                        <a:latin typeface="+mj-lt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600" b="0" dirty="0" smtClean="0">
                          <a:latin typeface="HY강M" pitchFamily="18" charset="-127"/>
                          <a:ea typeface="HY강M" pitchFamily="18" charset="-127"/>
                        </a:rPr>
                        <a:t>비록 </a:t>
                      </a:r>
                      <a:r>
                        <a:rPr lang="en-US" altLang="ko-KR" sz="1600" b="0" dirty="0" smtClean="0">
                          <a:latin typeface="HY강M" pitchFamily="18" charset="-127"/>
                          <a:ea typeface="HY강M" pitchFamily="18" charset="-127"/>
                        </a:rPr>
                        <a:t>~</a:t>
                      </a:r>
                      <a:r>
                        <a:rPr lang="ko-KR" altLang="en-US" sz="1600" b="0" dirty="0" smtClean="0">
                          <a:latin typeface="HY강M" pitchFamily="18" charset="-127"/>
                          <a:ea typeface="HY강M" pitchFamily="18" charset="-127"/>
                        </a:rPr>
                        <a:t>이지만</a:t>
                      </a:r>
                      <a:endParaRPr lang="ko-KR" altLang="en-US" sz="1600" b="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18288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+mj-lt"/>
                          <a:ea typeface="HY강M" panose="020B0600000101010101" charset="-127"/>
                        </a:rPr>
                        <a:t>even if</a:t>
                      </a:r>
                      <a:endParaRPr lang="ko-KR" altLang="en-US" b="0" dirty="0">
                        <a:latin typeface="+mj-lt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600" b="0" dirty="0" smtClean="0">
                          <a:latin typeface="HY강M" pitchFamily="18" charset="-127"/>
                          <a:ea typeface="HY강M" pitchFamily="18" charset="-127"/>
                        </a:rPr>
                        <a:t>만약 </a:t>
                      </a:r>
                      <a:r>
                        <a:rPr lang="en-US" altLang="ko-KR" sz="1600" b="0" dirty="0" smtClean="0">
                          <a:latin typeface="HY강M" pitchFamily="18" charset="-127"/>
                          <a:ea typeface="HY강M" pitchFamily="18" charset="-127"/>
                        </a:rPr>
                        <a:t>~</a:t>
                      </a:r>
                      <a:r>
                        <a:rPr lang="ko-KR" altLang="en-US" sz="1600" b="0" dirty="0" smtClean="0">
                          <a:latin typeface="HY강M" pitchFamily="18" charset="-127"/>
                          <a:ea typeface="HY강M" pitchFamily="18" charset="-127"/>
                        </a:rPr>
                        <a:t>할지라도</a:t>
                      </a:r>
                      <a:endParaRPr lang="ko-KR" altLang="en-US" sz="1600" b="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ko-KR" altLang="en-US" sz="1800" b="0" dirty="0" smtClean="0">
                          <a:latin typeface="+mj-lt"/>
                        </a:rPr>
                        <a:t>목적</a:t>
                      </a:r>
                      <a:endParaRPr lang="ko-KR" altLang="en-US" sz="1800" b="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+mj-lt"/>
                          <a:ea typeface="HY강M" panose="020B0600000101010101" charset="-127"/>
                        </a:rPr>
                        <a:t>so that ~ (=in order to)</a:t>
                      </a:r>
                      <a:endParaRPr lang="ko-KR" altLang="en-US" b="0" dirty="0">
                        <a:latin typeface="+mj-lt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sz="1600" b="0" dirty="0" smtClean="0">
                          <a:latin typeface="+mj-lt"/>
                          <a:ea typeface="HY강M" panose="020B0600000101010101" charset="-127"/>
                        </a:rPr>
                        <a:t>~</a:t>
                      </a:r>
                      <a:r>
                        <a:rPr lang="ko-KR" altLang="en-US" sz="1600" b="0" dirty="0" smtClean="0">
                          <a:latin typeface="+mj-lt"/>
                          <a:ea typeface="HY강M" panose="020B0600000101010101" charset="-127"/>
                        </a:rPr>
                        <a:t>하기 위해서</a:t>
                      </a:r>
                      <a:r>
                        <a:rPr lang="en-US" altLang="ko-KR" sz="1600" b="0" dirty="0" smtClean="0">
                          <a:latin typeface="+mj-lt"/>
                          <a:ea typeface="HY강M" panose="020B0600000101010101" charset="-127"/>
                        </a:rPr>
                        <a:t>, ~</a:t>
                      </a:r>
                      <a:r>
                        <a:rPr lang="ko-KR" altLang="en-US" sz="1600" b="0" dirty="0" smtClean="0">
                          <a:latin typeface="+mj-lt"/>
                          <a:ea typeface="HY강M" panose="020B0600000101010101" charset="-127"/>
                        </a:rPr>
                        <a:t>하도록</a:t>
                      </a:r>
                      <a:endParaRPr lang="ko-KR" altLang="en-US" sz="1600" b="0" dirty="0">
                        <a:latin typeface="+mj-lt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r>
                        <a:rPr lang="ko-KR" altLang="en-US" sz="1800" b="0" dirty="0" smtClean="0">
                          <a:latin typeface="+mj-lt"/>
                        </a:rPr>
                        <a:t>결과</a:t>
                      </a:r>
                      <a:endParaRPr lang="ko-KR" altLang="en-US" sz="1800" b="0" dirty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ko-KR" b="0" dirty="0" smtClean="0">
                          <a:latin typeface="+mj-lt"/>
                          <a:ea typeface="HY강M" panose="020B0600000101010101" charset="-127"/>
                        </a:rPr>
                        <a:t>&lt;so+</a:t>
                      </a:r>
                      <a:r>
                        <a:rPr lang="ko-KR" altLang="en-US" sz="1800" b="0" dirty="0" smtClean="0">
                          <a:latin typeface="+mj-lt"/>
                          <a:ea typeface="HY강M" panose="020B0600000101010101" charset="-127"/>
                        </a:rPr>
                        <a:t>형용사</a:t>
                      </a:r>
                      <a:r>
                        <a:rPr lang="en-US" altLang="ko-KR" sz="1800" b="0" dirty="0" smtClean="0">
                          <a:latin typeface="+mj-lt"/>
                          <a:ea typeface="HY강M" panose="020B0600000101010101" charset="-127"/>
                        </a:rPr>
                        <a:t>/</a:t>
                      </a:r>
                      <a:r>
                        <a:rPr lang="ko-KR" altLang="en-US" sz="1800" b="0" dirty="0" smtClean="0">
                          <a:latin typeface="+mj-lt"/>
                          <a:ea typeface="HY강M" panose="020B0600000101010101" charset="-127"/>
                        </a:rPr>
                        <a:t>부사</a:t>
                      </a:r>
                      <a:r>
                        <a:rPr lang="en-US" altLang="ko-KR" sz="1800" b="0" dirty="0" smtClean="0">
                          <a:latin typeface="+mj-lt"/>
                          <a:ea typeface="HY강M" panose="020B0600000101010101" charset="-127"/>
                        </a:rPr>
                        <a:t>+that+</a:t>
                      </a:r>
                      <a:r>
                        <a:rPr lang="ko-KR" altLang="en-US" sz="1800" b="0" dirty="0" smtClean="0">
                          <a:latin typeface="+mj-lt"/>
                          <a:ea typeface="HY강M" panose="020B0600000101010101" charset="-127"/>
                        </a:rPr>
                        <a:t>주어</a:t>
                      </a:r>
                      <a:r>
                        <a:rPr lang="en-US" altLang="ko-KR" sz="1800" b="0" dirty="0" smtClean="0">
                          <a:latin typeface="+mj-lt"/>
                          <a:ea typeface="HY강M" panose="020B0600000101010101" charset="-127"/>
                        </a:rPr>
                        <a:t>+can/can’t</a:t>
                      </a:r>
                      <a:r>
                        <a:rPr lang="en-US" altLang="ko-KR" b="0" dirty="0" smtClean="0">
                          <a:latin typeface="+mj-lt"/>
                          <a:ea typeface="HY강M" panose="020B0600000101010101" charset="-127"/>
                        </a:rPr>
                        <a:t>&gt;</a:t>
                      </a:r>
                      <a:endParaRPr lang="ko-KR" altLang="en-US" b="0" dirty="0">
                        <a:latin typeface="+mj-lt"/>
                        <a:ea typeface="HY강M" panose="020B0600000101010101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1600" b="0" dirty="0" smtClean="0">
                          <a:latin typeface="HY강M" pitchFamily="18" charset="-127"/>
                          <a:ea typeface="HY강M" pitchFamily="18" charset="-127"/>
                        </a:rPr>
                        <a:t>너무 </a:t>
                      </a:r>
                      <a:r>
                        <a:rPr lang="en-US" altLang="ko-KR" sz="1600" b="0" dirty="0" smtClean="0">
                          <a:latin typeface="HY강M" pitchFamily="18" charset="-127"/>
                          <a:ea typeface="HY강M" pitchFamily="18" charset="-127"/>
                        </a:rPr>
                        <a:t>~</a:t>
                      </a:r>
                      <a:r>
                        <a:rPr lang="ko-KR" altLang="en-US" sz="1600" b="0" dirty="0" smtClean="0">
                          <a:latin typeface="HY강M" pitchFamily="18" charset="-127"/>
                          <a:ea typeface="HY강M" pitchFamily="18" charset="-127"/>
                        </a:rPr>
                        <a:t>해서 </a:t>
                      </a:r>
                      <a:r>
                        <a:rPr lang="en-US" altLang="ko-KR" sz="1600" b="0" dirty="0" smtClean="0">
                          <a:latin typeface="HY강M" pitchFamily="18" charset="-127"/>
                          <a:ea typeface="HY강M" pitchFamily="18" charset="-127"/>
                        </a:rPr>
                        <a:t>…</a:t>
                      </a:r>
                      <a:r>
                        <a:rPr lang="ko-KR" altLang="en-US" sz="1600" b="0" dirty="0" smtClean="0">
                          <a:latin typeface="HY강M" pitchFamily="18" charset="-127"/>
                          <a:ea typeface="HY강M" pitchFamily="18" charset="-127"/>
                        </a:rPr>
                        <a:t>할 수 있다</a:t>
                      </a:r>
                      <a:r>
                        <a:rPr lang="en-US" altLang="ko-KR" sz="1600" b="0" dirty="0" smtClean="0">
                          <a:latin typeface="HY강M" pitchFamily="18" charset="-127"/>
                          <a:ea typeface="HY강M" pitchFamily="18" charset="-127"/>
                        </a:rPr>
                        <a:t>/</a:t>
                      </a:r>
                      <a:r>
                        <a:rPr lang="ko-KR" altLang="en-US" sz="1600" b="0" dirty="0" smtClean="0">
                          <a:latin typeface="HY강M" pitchFamily="18" charset="-127"/>
                          <a:ea typeface="HY강M" pitchFamily="18" charset="-127"/>
                        </a:rPr>
                        <a:t>없다</a:t>
                      </a:r>
                      <a:endParaRPr lang="ko-KR" altLang="en-US" sz="1600" b="0" dirty="0">
                        <a:latin typeface="HY강M" pitchFamily="18" charset="-127"/>
                        <a:ea typeface="HY강M" pitchFamily="18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79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눈금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66"/>
        </a:solidFill>
        <a:ln>
          <a:noFill/>
        </a:ln>
      </a:spPr>
      <a:bodyPr rtlCol="0" anchor="ctr"/>
      <a:lstStyle>
        <a:defPPr algn="ctr">
          <a:defRPr>
            <a:solidFill>
              <a:srgbClr val="FF0066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spcBef>
            <a:spcPts val="30"/>
          </a:spcBef>
          <a:defRPr sz="1600" b="1" dirty="0">
            <a:solidFill>
              <a:schemeClr val="accent5">
                <a:lumMod val="75000"/>
              </a:schemeClr>
            </a:solidFill>
            <a:latin typeface="HY강B" panose="02030600000101010101" pitchFamily="18" charset="-127"/>
            <a:ea typeface="HY강B" panose="02030600000101010101" pitchFamily="18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7088</TotalTime>
  <Words>1916</Words>
  <Application>Microsoft Office PowerPoint</Application>
  <PresentationFormat>화면 슬라이드 쇼(4:3)</PresentationFormat>
  <Paragraphs>303</Paragraphs>
  <Slides>24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2" baseType="lpstr">
      <vt:lpstr>맑은 고딕</vt:lpstr>
      <vt:lpstr>HY중고딕</vt:lpstr>
      <vt:lpstr>Franklin Gothic Medium</vt:lpstr>
      <vt:lpstr>HY강M</vt:lpstr>
      <vt:lpstr>HY강B</vt:lpstr>
      <vt:lpstr>Arial</vt:lpstr>
      <vt:lpstr>HY견고딕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강지희</dc:creator>
  <cp:lastModifiedBy>Registered User</cp:lastModifiedBy>
  <cp:revision>862</cp:revision>
  <cp:lastPrinted>2012-06-29T08:35:08Z</cp:lastPrinted>
  <dcterms:created xsi:type="dcterms:W3CDTF">2011-12-23T05:36:36Z</dcterms:created>
  <dcterms:modified xsi:type="dcterms:W3CDTF">2018-05-08T02:20:58Z</dcterms:modified>
</cp:coreProperties>
</file>